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20" r:id="rId1"/>
    <p:sldMasterId id="2147484032" r:id="rId2"/>
  </p:sldMasterIdLst>
  <p:notesMasterIdLst>
    <p:notesMasterId r:id="rId50"/>
  </p:notesMasterIdLst>
  <p:sldIdLst>
    <p:sldId id="443" r:id="rId3"/>
    <p:sldId id="412" r:id="rId4"/>
    <p:sldId id="448" r:id="rId5"/>
    <p:sldId id="456" r:id="rId6"/>
    <p:sldId id="262" r:id="rId7"/>
    <p:sldId id="260" r:id="rId8"/>
    <p:sldId id="438" r:id="rId9"/>
    <p:sldId id="439" r:id="rId10"/>
    <p:sldId id="442" r:id="rId11"/>
    <p:sldId id="437" r:id="rId12"/>
    <p:sldId id="463" r:id="rId13"/>
    <p:sldId id="465" r:id="rId14"/>
    <p:sldId id="452" r:id="rId15"/>
    <p:sldId id="467" r:id="rId16"/>
    <p:sldId id="466" r:id="rId17"/>
    <p:sldId id="468" r:id="rId18"/>
    <p:sldId id="469" r:id="rId19"/>
    <p:sldId id="470" r:id="rId20"/>
    <p:sldId id="471" r:id="rId21"/>
    <p:sldId id="393" r:id="rId22"/>
    <p:sldId id="472" r:id="rId23"/>
    <p:sldId id="338" r:id="rId24"/>
    <p:sldId id="368" r:id="rId25"/>
    <p:sldId id="353" r:id="rId26"/>
    <p:sldId id="363" r:id="rId27"/>
    <p:sldId id="342" r:id="rId28"/>
    <p:sldId id="348" r:id="rId29"/>
    <p:sldId id="339" r:id="rId30"/>
    <p:sldId id="349" r:id="rId31"/>
    <p:sldId id="340" r:id="rId32"/>
    <p:sldId id="350" r:id="rId33"/>
    <p:sldId id="354" r:id="rId34"/>
    <p:sldId id="356" r:id="rId35"/>
    <p:sldId id="357" r:id="rId36"/>
    <p:sldId id="358" r:id="rId37"/>
    <p:sldId id="359" r:id="rId38"/>
    <p:sldId id="360" r:id="rId39"/>
    <p:sldId id="361" r:id="rId40"/>
    <p:sldId id="362" r:id="rId41"/>
    <p:sldId id="355" r:id="rId42"/>
    <p:sldId id="364" r:id="rId43"/>
    <p:sldId id="365" r:id="rId44"/>
    <p:sldId id="366" r:id="rId45"/>
    <p:sldId id="351" r:id="rId46"/>
    <p:sldId id="367" r:id="rId47"/>
    <p:sldId id="464" r:id="rId48"/>
    <p:sldId id="44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Larsen" initials="JL" lastIdx="1" clrIdx="0">
    <p:extLst>
      <p:ext uri="{19B8F6BF-5375-455C-9EA6-DF929625EA0E}">
        <p15:presenceInfo xmlns:p15="http://schemas.microsoft.com/office/powerpoint/2012/main" userId="130c7276ab02b2a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0"/>
    <a:srgbClr val="D5FC79"/>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63"/>
    <p:restoredTop sz="81804" autoAdjust="0"/>
  </p:normalViewPr>
  <p:slideViewPr>
    <p:cSldViewPr snapToGrid="0" snapToObjects="1">
      <p:cViewPr varScale="1">
        <p:scale>
          <a:sx n="70" d="100"/>
          <a:sy n="70" d="100"/>
        </p:scale>
        <p:origin x="1162" y="77"/>
      </p:cViewPr>
      <p:guideLst>
        <p:guide orient="horz" pos="2160"/>
        <p:guide pos="3840"/>
      </p:guideLst>
    </p:cSldViewPr>
  </p:slideViewPr>
  <p:notesTextViewPr>
    <p:cViewPr>
      <p:scale>
        <a:sx n="3" d="2"/>
        <a:sy n="3" d="2"/>
      </p:scale>
      <p:origin x="0" y="0"/>
    </p:cViewPr>
  </p:notesTextViewPr>
  <p:sorterViewPr>
    <p:cViewPr>
      <p:scale>
        <a:sx n="110" d="100"/>
        <a:sy n="110" d="100"/>
      </p:scale>
      <p:origin x="0" y="-301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commentAuthors" Target="commentAuthors.xml"/><Relationship Id="rId3" Type="http://schemas.openxmlformats.org/officeDocument/2006/relationships/slide" Target="slides/slid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7-06T21:47:37.767" idx="1">
    <p:pos x="2938" y="3805"/>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39CC4-739A-8641-8913-291D6B745B2C}" type="datetimeFigureOut">
              <a:rPr lang="en-US" smtClean="0"/>
              <a:t>7/7/2021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92A84A-885A-5F4E-A263-7573985E6421}" type="slidenum">
              <a:rPr lang="en-US" smtClean="0"/>
              <a:t>‹#›</a:t>
            </a:fld>
            <a:endParaRPr lang="en-US"/>
          </a:p>
        </p:txBody>
      </p:sp>
    </p:spTree>
    <p:extLst>
      <p:ext uri="{BB962C8B-B14F-4D97-AF65-F5344CB8AC3E}">
        <p14:creationId xmlns:p14="http://schemas.microsoft.com/office/powerpoint/2010/main" val="204247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_Relevant_clauses_from_3"/><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_Relevant_clauses_from_3"/><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_Relevant_clauses_from_3"/><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_Relevant_clauses_from_3"/><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_Relevant_clauses_from_3"/><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_Relevant_clauses_from_3"/><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_Relevant_clauses_from_3"/><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22</a:t>
            </a:fld>
            <a:endParaRPr lang="en-US"/>
          </a:p>
        </p:txBody>
      </p:sp>
    </p:spTree>
    <p:extLst>
      <p:ext uri="{BB962C8B-B14F-4D97-AF65-F5344CB8AC3E}">
        <p14:creationId xmlns:p14="http://schemas.microsoft.com/office/powerpoint/2010/main" val="1115886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could go on with, Clauses 6, 8, 9,</a:t>
            </a:r>
            <a:r>
              <a:rPr lang="en-US" sz="1200" kern="1200" baseline="0" dirty="0">
                <a:solidFill>
                  <a:schemeClr val="tx1"/>
                </a:solidFill>
                <a:effectLst/>
                <a:latin typeface="+mn-lt"/>
                <a:ea typeface="+mn-ea"/>
                <a:cs typeface="+mn-cs"/>
              </a:rPr>
              <a:t> 10, 12, and the Foundation clause - </a:t>
            </a:r>
            <a:r>
              <a:rPr lang="en-US" sz="1200" kern="1200" dirty="0">
                <a:solidFill>
                  <a:schemeClr val="tx1"/>
                </a:solidFill>
                <a:effectLst/>
                <a:latin typeface="+mn-lt"/>
                <a:ea typeface="+mn-ea"/>
                <a:cs typeface="+mn-cs"/>
              </a:rPr>
              <a:t>approximately 30% of our </a:t>
            </a:r>
            <a:r>
              <a:rPr lang="en-US" sz="1200" u="sng" kern="1200" dirty="0">
                <a:solidFill>
                  <a:schemeClr val="tx1"/>
                </a:solidFill>
                <a:effectLst/>
                <a:latin typeface="+mn-lt"/>
                <a:ea typeface="+mn-ea"/>
                <a:cs typeface="+mn-cs"/>
                <a:hlinkClick r:id="rId3" action="ppaction://hlinkfile"/>
              </a:rPr>
              <a:t>BASF</a:t>
            </a:r>
            <a:r>
              <a:rPr lang="en-US" sz="120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31</a:t>
            </a:fld>
            <a:endParaRPr lang="en-US"/>
          </a:p>
        </p:txBody>
      </p:sp>
    </p:spTree>
    <p:extLst>
      <p:ext uri="{BB962C8B-B14F-4D97-AF65-F5344CB8AC3E}">
        <p14:creationId xmlns:p14="http://schemas.microsoft.com/office/powerpoint/2010/main" val="13298205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32</a:t>
            </a:fld>
            <a:endParaRPr lang="en-US"/>
          </a:p>
        </p:txBody>
      </p:sp>
    </p:spTree>
    <p:extLst>
      <p:ext uri="{BB962C8B-B14F-4D97-AF65-F5344CB8AC3E}">
        <p14:creationId xmlns:p14="http://schemas.microsoft.com/office/powerpoint/2010/main" val="98552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33</a:t>
            </a:fld>
            <a:endParaRPr lang="en-US"/>
          </a:p>
        </p:txBody>
      </p:sp>
    </p:spTree>
    <p:extLst>
      <p:ext uri="{BB962C8B-B14F-4D97-AF65-F5344CB8AC3E}">
        <p14:creationId xmlns:p14="http://schemas.microsoft.com/office/powerpoint/2010/main" val="1779751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34</a:t>
            </a:fld>
            <a:endParaRPr lang="en-US"/>
          </a:p>
        </p:txBody>
      </p:sp>
    </p:spTree>
    <p:extLst>
      <p:ext uri="{BB962C8B-B14F-4D97-AF65-F5344CB8AC3E}">
        <p14:creationId xmlns:p14="http://schemas.microsoft.com/office/powerpoint/2010/main" val="18361929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35</a:t>
            </a:fld>
            <a:endParaRPr lang="en-US"/>
          </a:p>
        </p:txBody>
      </p:sp>
    </p:spTree>
    <p:extLst>
      <p:ext uri="{BB962C8B-B14F-4D97-AF65-F5344CB8AC3E}">
        <p14:creationId xmlns:p14="http://schemas.microsoft.com/office/powerpoint/2010/main" val="686415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could go on with, Clauses 5, 6, 8, 9,</a:t>
            </a:r>
            <a:r>
              <a:rPr lang="en-US" sz="1200" kern="1200" baseline="0" dirty="0">
                <a:solidFill>
                  <a:schemeClr val="tx1"/>
                </a:solidFill>
                <a:effectLst/>
                <a:latin typeface="+mn-lt"/>
                <a:ea typeface="+mn-ea"/>
                <a:cs typeface="+mn-cs"/>
              </a:rPr>
              <a:t> 10, 12, and the Foundation clause - </a:t>
            </a:r>
            <a:r>
              <a:rPr lang="en-US" sz="1200" kern="1200" dirty="0">
                <a:solidFill>
                  <a:schemeClr val="tx1"/>
                </a:solidFill>
                <a:effectLst/>
                <a:latin typeface="+mn-lt"/>
                <a:ea typeface="+mn-ea"/>
                <a:cs typeface="+mn-cs"/>
              </a:rPr>
              <a:t>approximately 30% of our </a:t>
            </a:r>
            <a:r>
              <a:rPr lang="en-US" sz="1200" u="sng" kern="1200" dirty="0">
                <a:solidFill>
                  <a:schemeClr val="tx1"/>
                </a:solidFill>
                <a:effectLst/>
                <a:latin typeface="+mn-lt"/>
                <a:ea typeface="+mn-ea"/>
                <a:cs typeface="+mn-cs"/>
                <a:hlinkClick r:id="rId3" action="ppaction://hlinkfile"/>
              </a:rPr>
              <a:t>BASF</a:t>
            </a:r>
            <a:r>
              <a:rPr lang="en-US" sz="120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36</a:t>
            </a:fld>
            <a:endParaRPr lang="en-US"/>
          </a:p>
        </p:txBody>
      </p:sp>
    </p:spTree>
    <p:extLst>
      <p:ext uri="{BB962C8B-B14F-4D97-AF65-F5344CB8AC3E}">
        <p14:creationId xmlns:p14="http://schemas.microsoft.com/office/powerpoint/2010/main" val="1102580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could go on with, Clauses 5, 6, 8, 9,</a:t>
            </a:r>
            <a:r>
              <a:rPr lang="en-US" sz="1200" kern="1200" baseline="0" dirty="0">
                <a:solidFill>
                  <a:schemeClr val="tx1"/>
                </a:solidFill>
                <a:effectLst/>
                <a:latin typeface="+mn-lt"/>
                <a:ea typeface="+mn-ea"/>
                <a:cs typeface="+mn-cs"/>
              </a:rPr>
              <a:t> 10, 12, and the Foundation clause - </a:t>
            </a:r>
            <a:r>
              <a:rPr lang="en-US" sz="1200" kern="1200" dirty="0">
                <a:solidFill>
                  <a:schemeClr val="tx1"/>
                </a:solidFill>
                <a:effectLst/>
                <a:latin typeface="+mn-lt"/>
                <a:ea typeface="+mn-ea"/>
                <a:cs typeface="+mn-cs"/>
              </a:rPr>
              <a:t>approximately 30% of our </a:t>
            </a:r>
            <a:r>
              <a:rPr lang="en-US" sz="1200" u="sng" kern="1200" dirty="0">
                <a:solidFill>
                  <a:schemeClr val="tx1"/>
                </a:solidFill>
                <a:effectLst/>
                <a:latin typeface="+mn-lt"/>
                <a:ea typeface="+mn-ea"/>
                <a:cs typeface="+mn-cs"/>
                <a:hlinkClick r:id="rId3" action="ppaction://hlinkfile"/>
              </a:rPr>
              <a:t>BASF</a:t>
            </a:r>
            <a:r>
              <a:rPr lang="en-US" sz="120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37</a:t>
            </a:fld>
            <a:endParaRPr lang="en-US"/>
          </a:p>
        </p:txBody>
      </p:sp>
    </p:spTree>
    <p:extLst>
      <p:ext uri="{BB962C8B-B14F-4D97-AF65-F5344CB8AC3E}">
        <p14:creationId xmlns:p14="http://schemas.microsoft.com/office/powerpoint/2010/main" val="20939186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could go on with, Clauses 6, 8, 9,</a:t>
            </a:r>
            <a:r>
              <a:rPr lang="en-US" sz="1200" kern="1200" baseline="0" dirty="0">
                <a:solidFill>
                  <a:schemeClr val="tx1"/>
                </a:solidFill>
                <a:effectLst/>
                <a:latin typeface="+mn-lt"/>
                <a:ea typeface="+mn-ea"/>
                <a:cs typeface="+mn-cs"/>
              </a:rPr>
              <a:t> 10, 12, and the Foundation clause - </a:t>
            </a:r>
            <a:r>
              <a:rPr lang="en-US" sz="1200" kern="1200" dirty="0">
                <a:solidFill>
                  <a:schemeClr val="tx1"/>
                </a:solidFill>
                <a:effectLst/>
                <a:latin typeface="+mn-lt"/>
                <a:ea typeface="+mn-ea"/>
                <a:cs typeface="+mn-cs"/>
              </a:rPr>
              <a:t>approximately 30% of our </a:t>
            </a:r>
            <a:r>
              <a:rPr lang="en-US" sz="1200" u="sng" kern="1200" dirty="0">
                <a:solidFill>
                  <a:schemeClr val="tx1"/>
                </a:solidFill>
                <a:effectLst/>
                <a:latin typeface="+mn-lt"/>
                <a:ea typeface="+mn-ea"/>
                <a:cs typeface="+mn-cs"/>
                <a:hlinkClick r:id="rId3" action="ppaction://hlinkfile"/>
              </a:rPr>
              <a:t>BASF</a:t>
            </a:r>
            <a:r>
              <a:rPr lang="en-US" sz="120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38</a:t>
            </a:fld>
            <a:endParaRPr lang="en-US"/>
          </a:p>
        </p:txBody>
      </p:sp>
    </p:spTree>
    <p:extLst>
      <p:ext uri="{BB962C8B-B14F-4D97-AF65-F5344CB8AC3E}">
        <p14:creationId xmlns:p14="http://schemas.microsoft.com/office/powerpoint/2010/main" val="971291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could go on with, Clauses 6, 8, 9,</a:t>
            </a:r>
            <a:r>
              <a:rPr lang="en-US" sz="1200" kern="1200" baseline="0" dirty="0">
                <a:solidFill>
                  <a:schemeClr val="tx1"/>
                </a:solidFill>
                <a:effectLst/>
                <a:latin typeface="+mn-lt"/>
                <a:ea typeface="+mn-ea"/>
                <a:cs typeface="+mn-cs"/>
              </a:rPr>
              <a:t> 10, 12, and the Foundation clause - </a:t>
            </a:r>
            <a:r>
              <a:rPr lang="en-US" sz="1200" kern="1200" dirty="0">
                <a:solidFill>
                  <a:schemeClr val="tx1"/>
                </a:solidFill>
                <a:effectLst/>
                <a:latin typeface="+mn-lt"/>
                <a:ea typeface="+mn-ea"/>
                <a:cs typeface="+mn-cs"/>
              </a:rPr>
              <a:t>approximately 30% of our </a:t>
            </a:r>
            <a:r>
              <a:rPr lang="en-US" sz="1200" u="sng" kern="1200" dirty="0">
                <a:solidFill>
                  <a:schemeClr val="tx1"/>
                </a:solidFill>
                <a:effectLst/>
                <a:latin typeface="+mn-lt"/>
                <a:ea typeface="+mn-ea"/>
                <a:cs typeface="+mn-cs"/>
                <a:hlinkClick r:id="rId3" action="ppaction://hlinkfile"/>
              </a:rPr>
              <a:t>BASF</a:t>
            </a:r>
            <a:r>
              <a:rPr lang="en-US" sz="120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39</a:t>
            </a:fld>
            <a:endParaRPr lang="en-US"/>
          </a:p>
        </p:txBody>
      </p:sp>
    </p:spTree>
    <p:extLst>
      <p:ext uri="{BB962C8B-B14F-4D97-AF65-F5344CB8AC3E}">
        <p14:creationId xmlns:p14="http://schemas.microsoft.com/office/powerpoint/2010/main" val="1329732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40</a:t>
            </a:fld>
            <a:endParaRPr lang="en-US"/>
          </a:p>
        </p:txBody>
      </p:sp>
    </p:spTree>
    <p:extLst>
      <p:ext uri="{BB962C8B-B14F-4D97-AF65-F5344CB8AC3E}">
        <p14:creationId xmlns:p14="http://schemas.microsoft.com/office/powerpoint/2010/main" val="1659840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23</a:t>
            </a:fld>
            <a:endParaRPr lang="en-US"/>
          </a:p>
        </p:txBody>
      </p:sp>
    </p:spTree>
    <p:extLst>
      <p:ext uri="{BB962C8B-B14F-4D97-AF65-F5344CB8AC3E}">
        <p14:creationId xmlns:p14="http://schemas.microsoft.com/office/powerpoint/2010/main" val="6133582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41</a:t>
            </a:fld>
            <a:endParaRPr lang="en-US"/>
          </a:p>
        </p:txBody>
      </p:sp>
    </p:spTree>
    <p:extLst>
      <p:ext uri="{BB962C8B-B14F-4D97-AF65-F5344CB8AC3E}">
        <p14:creationId xmlns:p14="http://schemas.microsoft.com/office/powerpoint/2010/main" val="6011982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42</a:t>
            </a:fld>
            <a:endParaRPr lang="en-US"/>
          </a:p>
        </p:txBody>
      </p:sp>
    </p:spTree>
    <p:extLst>
      <p:ext uri="{BB962C8B-B14F-4D97-AF65-F5344CB8AC3E}">
        <p14:creationId xmlns:p14="http://schemas.microsoft.com/office/powerpoint/2010/main" val="19952078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43</a:t>
            </a:fld>
            <a:endParaRPr lang="en-US"/>
          </a:p>
        </p:txBody>
      </p:sp>
    </p:spTree>
    <p:extLst>
      <p:ext uri="{BB962C8B-B14F-4D97-AF65-F5344CB8AC3E}">
        <p14:creationId xmlns:p14="http://schemas.microsoft.com/office/powerpoint/2010/main" val="18099620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44</a:t>
            </a:fld>
            <a:endParaRPr lang="en-US"/>
          </a:p>
        </p:txBody>
      </p:sp>
    </p:spTree>
    <p:extLst>
      <p:ext uri="{BB962C8B-B14F-4D97-AF65-F5344CB8AC3E}">
        <p14:creationId xmlns:p14="http://schemas.microsoft.com/office/powerpoint/2010/main" val="818791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45</a:t>
            </a:fld>
            <a:endParaRPr lang="en-US"/>
          </a:p>
        </p:txBody>
      </p:sp>
    </p:spTree>
    <p:extLst>
      <p:ext uri="{BB962C8B-B14F-4D97-AF65-F5344CB8AC3E}">
        <p14:creationId xmlns:p14="http://schemas.microsoft.com/office/powerpoint/2010/main" val="1564336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24</a:t>
            </a:fld>
            <a:endParaRPr lang="en-US"/>
          </a:p>
        </p:txBody>
      </p:sp>
    </p:spTree>
    <p:extLst>
      <p:ext uri="{BB962C8B-B14F-4D97-AF65-F5344CB8AC3E}">
        <p14:creationId xmlns:p14="http://schemas.microsoft.com/office/powerpoint/2010/main" val="85901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25</a:t>
            </a:fld>
            <a:endParaRPr lang="en-US"/>
          </a:p>
        </p:txBody>
      </p:sp>
    </p:spTree>
    <p:extLst>
      <p:ext uri="{BB962C8B-B14F-4D97-AF65-F5344CB8AC3E}">
        <p14:creationId xmlns:p14="http://schemas.microsoft.com/office/powerpoint/2010/main" val="983425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kern="1200" baseline="0" dirty="0">
                <a:solidFill>
                  <a:schemeClr val="tx1"/>
                </a:solidFill>
                <a:effectLst/>
                <a:latin typeface="+mn-lt"/>
                <a:ea typeface="+mn-ea"/>
                <a:cs typeface="+mn-cs"/>
              </a:rPr>
              <a:t>We can and do have many differences of opinions on matters we consider to be non-fundamental:  e.g. </a:t>
            </a:r>
          </a:p>
          <a:p>
            <a:pPr marL="0" indent="0">
              <a:buFontTx/>
              <a:buNone/>
            </a:pPr>
            <a:r>
              <a:rPr lang="en-GB" sz="1200" b="1" kern="1200" baseline="0" dirty="0">
                <a:solidFill>
                  <a:schemeClr val="tx1"/>
                </a:solidFill>
                <a:effectLst/>
                <a:latin typeface="+mn-lt"/>
                <a:ea typeface="+mn-ea"/>
                <a:cs typeface="+mn-cs"/>
              </a:rPr>
              <a:t>- </a:t>
            </a:r>
            <a:r>
              <a:rPr lang="en-GB" sz="1200" b="0" kern="1200" baseline="0" dirty="0">
                <a:solidFill>
                  <a:schemeClr val="tx1"/>
                </a:solidFill>
                <a:effectLst/>
                <a:latin typeface="+mn-lt"/>
                <a:ea typeface="+mn-ea"/>
                <a:cs typeface="+mn-cs"/>
              </a:rPr>
              <a:t>whether the flood was local or global</a:t>
            </a:r>
          </a:p>
          <a:p>
            <a:pPr marL="0" indent="0">
              <a:buFontTx/>
              <a:buNone/>
            </a:pPr>
            <a:r>
              <a:rPr lang="en-GB" sz="1200" b="0" kern="1200" baseline="0" dirty="0">
                <a:solidFill>
                  <a:schemeClr val="tx1"/>
                </a:solidFill>
                <a:effectLst/>
                <a:latin typeface="+mn-lt"/>
                <a:ea typeface="+mn-ea"/>
                <a:cs typeface="+mn-cs"/>
              </a:rPr>
              <a:t> - exactly what happened to Enoch, what happened to Jephthah's daughter</a:t>
            </a:r>
          </a:p>
          <a:p>
            <a:pPr marL="0" indent="0">
              <a:buFontTx/>
              <a:buNone/>
            </a:pPr>
            <a:r>
              <a:rPr lang="en-GB" sz="1200" b="0" kern="1200" baseline="0" dirty="0">
                <a:solidFill>
                  <a:schemeClr val="tx1"/>
                </a:solidFill>
                <a:effectLst/>
                <a:latin typeface="+mn-lt"/>
                <a:ea typeface="+mn-ea"/>
                <a:cs typeface="+mn-cs"/>
              </a:rPr>
              <a:t> - whether Solomon truly repented, and hence will be in the Kingdom</a:t>
            </a:r>
          </a:p>
          <a:p>
            <a:pPr marL="0" indent="0">
              <a:buFontTx/>
              <a:buNone/>
            </a:pPr>
            <a:r>
              <a:rPr lang="en-GB" sz="1200" b="0" kern="1200" baseline="0" dirty="0">
                <a:solidFill>
                  <a:schemeClr val="tx1"/>
                </a:solidFill>
                <a:effectLst/>
                <a:latin typeface="+mn-lt"/>
                <a:ea typeface="+mn-ea"/>
                <a:cs typeface="+mn-cs"/>
              </a:rPr>
              <a:t> - For that matter </a:t>
            </a:r>
            <a:r>
              <a:rPr lang="mr-IN" sz="1200" b="0" kern="1200" baseline="0" dirty="0">
                <a:solidFill>
                  <a:schemeClr val="tx1"/>
                </a:solidFill>
                <a:effectLst/>
                <a:latin typeface="+mn-lt"/>
                <a:ea typeface="+mn-ea"/>
                <a:cs typeface="+mn-cs"/>
              </a:rPr>
              <a:t>–</a:t>
            </a:r>
            <a:r>
              <a:rPr lang="en-GB" sz="1200" b="0" kern="1200" baseline="0" dirty="0">
                <a:solidFill>
                  <a:schemeClr val="tx1"/>
                </a:solidFill>
                <a:effectLst/>
                <a:latin typeface="+mn-lt"/>
                <a:ea typeface="+mn-ea"/>
                <a:cs typeface="+mn-cs"/>
              </a:rPr>
              <a:t> how you interpret the book of Song of Solomon</a:t>
            </a:r>
          </a:p>
          <a:p>
            <a:pPr marL="0" indent="0">
              <a:buFontTx/>
              <a:buNone/>
            </a:pPr>
            <a:r>
              <a:rPr lang="en-GB" sz="1200" b="0" kern="1200" baseline="0" dirty="0">
                <a:solidFill>
                  <a:schemeClr val="tx1"/>
                </a:solidFill>
                <a:effectLst/>
                <a:latin typeface="+mn-lt"/>
                <a:ea typeface="+mn-ea"/>
                <a:cs typeface="+mn-cs"/>
              </a:rPr>
              <a:t> - different views on prophecy</a:t>
            </a:r>
          </a:p>
          <a:p>
            <a:pPr marL="0" indent="0">
              <a:buFontTx/>
              <a:buNone/>
            </a:pPr>
            <a:r>
              <a:rPr lang="en-GB" sz="1200" b="0" kern="1200" baseline="0" dirty="0">
                <a:solidFill>
                  <a:schemeClr val="tx1"/>
                </a:solidFill>
                <a:effectLst/>
                <a:latin typeface="+mn-lt"/>
                <a:ea typeface="+mn-ea"/>
                <a:cs typeface="+mn-cs"/>
              </a:rPr>
              <a:t> </a:t>
            </a:r>
          </a:p>
          <a:p>
            <a:pPr marL="0" indent="0">
              <a:buFontTx/>
              <a:buNone/>
            </a:pPr>
            <a:r>
              <a:rPr lang="en-GB" sz="1200" b="1" kern="1200" baseline="0" dirty="0">
                <a:solidFill>
                  <a:schemeClr val="tx1"/>
                </a:solidFill>
                <a:effectLst/>
                <a:latin typeface="+mn-lt"/>
                <a:ea typeface="+mn-ea"/>
                <a:cs typeface="+mn-cs"/>
              </a:rPr>
              <a:t>But certain teachings undermine the core principles Christadelphians accept as essential for salvation, as defined in the BASF:</a:t>
            </a:r>
            <a:endParaRPr lang="en-GB" sz="1200" b="0" kern="1200" baseline="0" dirty="0">
              <a:solidFill>
                <a:schemeClr val="tx1"/>
              </a:solidFill>
              <a:effectLst/>
              <a:latin typeface="+mn-lt"/>
              <a:ea typeface="+mn-ea"/>
              <a:cs typeface="+mn-cs"/>
            </a:endParaRPr>
          </a:p>
          <a:p>
            <a:pPr marL="0" indent="0">
              <a:buFontTx/>
              <a:buNone/>
            </a:pPr>
            <a:r>
              <a:rPr lang="en-GB" sz="1200" b="0" kern="1200" baseline="0" dirty="0">
                <a:solidFill>
                  <a:schemeClr val="tx1"/>
                </a:solidFill>
                <a:effectLst/>
                <a:latin typeface="+mn-lt"/>
                <a:ea typeface="+mn-ea"/>
                <a:cs typeface="+mn-cs"/>
              </a:rPr>
              <a:t> - That Jesus pre-existed, and died as a substitute</a:t>
            </a:r>
          </a:p>
          <a:p>
            <a:pPr marL="0" indent="0">
              <a:buFontTx/>
              <a:buNone/>
            </a:pPr>
            <a:r>
              <a:rPr lang="en-GB" sz="1200" b="0" kern="1200" baseline="0" dirty="0">
                <a:solidFill>
                  <a:schemeClr val="tx1"/>
                </a:solidFill>
                <a:effectLst/>
                <a:latin typeface="+mn-lt"/>
                <a:ea typeface="+mn-ea"/>
                <a:cs typeface="+mn-cs"/>
              </a:rPr>
              <a:t> - that the promises to Abraham and David are over and done with.  God’s purpose with the nation of Israel is finished.</a:t>
            </a:r>
          </a:p>
          <a:p>
            <a:pPr marL="0" indent="0">
              <a:buFontTx/>
              <a:buNone/>
            </a:pPr>
            <a:r>
              <a:rPr lang="en-GB" sz="1200" b="0" kern="1200" baseline="0" dirty="0">
                <a:solidFill>
                  <a:schemeClr val="tx1"/>
                </a:solidFill>
                <a:effectLst/>
                <a:latin typeface="+mn-lt"/>
                <a:ea typeface="+mn-ea"/>
                <a:cs typeface="+mn-cs"/>
              </a:rPr>
              <a:t> - that the Kingdom of God is in Heaven, and Jesus is not returning, and there will be no </a:t>
            </a:r>
            <a:r>
              <a:rPr lang="en-GB" sz="1200" b="0" kern="1200" baseline="0" dirty="0" err="1">
                <a:solidFill>
                  <a:schemeClr val="tx1"/>
                </a:solidFill>
                <a:effectLst/>
                <a:latin typeface="+mn-lt"/>
                <a:ea typeface="+mn-ea"/>
                <a:cs typeface="+mn-cs"/>
              </a:rPr>
              <a:t>millenial</a:t>
            </a:r>
            <a:r>
              <a:rPr lang="en-GB" sz="1200" b="0" kern="1200" baseline="0" dirty="0">
                <a:solidFill>
                  <a:schemeClr val="tx1"/>
                </a:solidFill>
                <a:effectLst/>
                <a:latin typeface="+mn-lt"/>
                <a:ea typeface="+mn-ea"/>
                <a:cs typeface="+mn-cs"/>
              </a:rPr>
              <a:t> reign of Christ on the earth.</a:t>
            </a:r>
          </a:p>
          <a:p>
            <a:pPr marL="0" indent="0">
              <a:buFontTx/>
              <a:buNone/>
            </a:pPr>
            <a:r>
              <a:rPr lang="en-GB" sz="1200" b="0" kern="1200" baseline="0" dirty="0">
                <a:solidFill>
                  <a:schemeClr val="tx1"/>
                </a:solidFill>
                <a:effectLst/>
                <a:latin typeface="+mn-lt"/>
                <a:ea typeface="+mn-ea"/>
                <a:cs typeface="+mn-cs"/>
              </a:rPr>
              <a:t> - And GDE beliefs which asset that Adam was not literally the first man of our human race, and his sin had no impact on the physical condition of our nature. </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26</a:t>
            </a:fld>
            <a:endParaRPr lang="en-US"/>
          </a:p>
        </p:txBody>
      </p:sp>
    </p:spTree>
    <p:extLst>
      <p:ext uri="{BB962C8B-B14F-4D97-AF65-F5344CB8AC3E}">
        <p14:creationId xmlns:p14="http://schemas.microsoft.com/office/powerpoint/2010/main" val="21294612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27</a:t>
            </a:fld>
            <a:endParaRPr lang="en-US"/>
          </a:p>
        </p:txBody>
      </p:sp>
    </p:spTree>
    <p:extLst>
      <p:ext uri="{BB962C8B-B14F-4D97-AF65-F5344CB8AC3E}">
        <p14:creationId xmlns:p14="http://schemas.microsoft.com/office/powerpoint/2010/main" val="1879485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28</a:t>
            </a:fld>
            <a:endParaRPr lang="en-US"/>
          </a:p>
        </p:txBody>
      </p:sp>
    </p:spTree>
    <p:extLst>
      <p:ext uri="{BB962C8B-B14F-4D97-AF65-F5344CB8AC3E}">
        <p14:creationId xmlns:p14="http://schemas.microsoft.com/office/powerpoint/2010/main" val="1821055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could go on with, Clauses 5, 6, 8, 9,</a:t>
            </a:r>
            <a:r>
              <a:rPr lang="en-US" sz="1200" kern="1200" baseline="0" dirty="0">
                <a:solidFill>
                  <a:schemeClr val="tx1"/>
                </a:solidFill>
                <a:effectLst/>
                <a:latin typeface="+mn-lt"/>
                <a:ea typeface="+mn-ea"/>
                <a:cs typeface="+mn-cs"/>
              </a:rPr>
              <a:t> 10, 12, and the Foundation clause - </a:t>
            </a:r>
            <a:r>
              <a:rPr lang="en-US" sz="1200" kern="1200" dirty="0">
                <a:solidFill>
                  <a:schemeClr val="tx1"/>
                </a:solidFill>
                <a:effectLst/>
                <a:latin typeface="+mn-lt"/>
                <a:ea typeface="+mn-ea"/>
                <a:cs typeface="+mn-cs"/>
              </a:rPr>
              <a:t>approximately 30% of our </a:t>
            </a:r>
            <a:r>
              <a:rPr lang="en-US" sz="1200" u="sng" kern="1200" dirty="0">
                <a:solidFill>
                  <a:schemeClr val="tx1"/>
                </a:solidFill>
                <a:effectLst/>
                <a:latin typeface="+mn-lt"/>
                <a:ea typeface="+mn-ea"/>
                <a:cs typeface="+mn-cs"/>
                <a:hlinkClick r:id="rId3" action="ppaction://hlinkfile"/>
              </a:rPr>
              <a:t>BASF</a:t>
            </a:r>
            <a:r>
              <a:rPr lang="en-US" sz="120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a:p>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29</a:t>
            </a:fld>
            <a:endParaRPr lang="en-US"/>
          </a:p>
        </p:txBody>
      </p:sp>
    </p:spTree>
    <p:extLst>
      <p:ext uri="{BB962C8B-B14F-4D97-AF65-F5344CB8AC3E}">
        <p14:creationId xmlns:p14="http://schemas.microsoft.com/office/powerpoint/2010/main" val="1266559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We could go on with, Clauses 6, 8, 9,</a:t>
            </a:r>
            <a:r>
              <a:rPr lang="en-US" sz="1200" kern="1200" baseline="0" dirty="0">
                <a:solidFill>
                  <a:schemeClr val="tx1"/>
                </a:solidFill>
                <a:effectLst/>
                <a:latin typeface="+mn-lt"/>
                <a:ea typeface="+mn-ea"/>
                <a:cs typeface="+mn-cs"/>
              </a:rPr>
              <a:t> 10, 12, and the Foundation clause - </a:t>
            </a:r>
            <a:r>
              <a:rPr lang="en-US" sz="1200" kern="1200" dirty="0">
                <a:solidFill>
                  <a:schemeClr val="tx1"/>
                </a:solidFill>
                <a:effectLst/>
                <a:latin typeface="+mn-lt"/>
                <a:ea typeface="+mn-ea"/>
                <a:cs typeface="+mn-cs"/>
              </a:rPr>
              <a:t>approximately 30% of our </a:t>
            </a:r>
            <a:r>
              <a:rPr lang="en-US" sz="1200" u="sng" kern="1200" dirty="0">
                <a:solidFill>
                  <a:schemeClr val="tx1"/>
                </a:solidFill>
                <a:effectLst/>
                <a:latin typeface="+mn-lt"/>
                <a:ea typeface="+mn-ea"/>
                <a:cs typeface="+mn-cs"/>
                <a:hlinkClick r:id="rId3" action="ppaction://hlinkfile"/>
              </a:rPr>
              <a:t>BASF</a:t>
            </a:r>
            <a:r>
              <a:rPr lang="en-US" sz="1200" kern="1200" dirty="0">
                <a:solidFill>
                  <a:schemeClr val="tx1"/>
                </a:solidFill>
                <a:effectLst/>
                <a:latin typeface="+mn-lt"/>
                <a:ea typeface="+mn-ea"/>
                <a:cs typeface="+mn-cs"/>
              </a:rPr>
              <a:t> </a:t>
            </a:r>
            <a:endParaRPr lang="en-GB" sz="1200" b="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1F67820-661B-6C4A-A8B6-EF4A0BCFB70C}" type="slidenum">
              <a:rPr lang="en-US" smtClean="0"/>
              <a:t>30</a:t>
            </a:fld>
            <a:endParaRPr lang="en-US"/>
          </a:p>
        </p:txBody>
      </p:sp>
    </p:spTree>
    <p:extLst>
      <p:ext uri="{BB962C8B-B14F-4D97-AF65-F5344CB8AC3E}">
        <p14:creationId xmlns:p14="http://schemas.microsoft.com/office/powerpoint/2010/main" val="6826614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261872" y="758952"/>
            <a:ext cx="9418320" cy="4041648"/>
          </a:xfrm>
        </p:spPr>
        <p:txBody>
          <a:bodyPr anchor="b">
            <a:normAutofit/>
          </a:bodyPr>
          <a:lstStyle>
            <a:lvl1pPr algn="l">
              <a:lnSpc>
                <a:spcPct val="85000"/>
              </a:lnSpc>
              <a:defRPr sz="7200"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61872" y="4800600"/>
            <a:ext cx="9418320" cy="1691640"/>
          </a:xfrm>
        </p:spPr>
        <p:txBody>
          <a:bodyPr>
            <a:normAutofit/>
          </a:bodyPr>
          <a:lstStyle>
            <a:lvl1pPr marL="0" indent="0" algn="l">
              <a:buNone/>
              <a:defRPr sz="2200" baseline="0">
                <a:solidFill>
                  <a:schemeClr val="tx1">
                    <a:lumMod val="65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lumMod val="50000"/>
                  </a:schemeClr>
                </a:solidFill>
              </a:defRPr>
            </a:lvl1pPr>
          </a:lstStyle>
          <a:p>
            <a:fld id="{5C2F3264-9298-084F-84A8-24BC85DE66FF}" type="datetimeFigureOut">
              <a:rPr lang="en-US" smtClean="0"/>
              <a:t>7/7/2021</a:t>
            </a:fld>
            <a:endParaRPr lang="en-US"/>
          </a:p>
        </p:txBody>
      </p:sp>
      <p:sp>
        <p:nvSpPr>
          <p:cNvPr id="5" name="Footer Placeholder 4"/>
          <p:cNvSpPr>
            <a:spLocks noGrp="1"/>
          </p:cNvSpPr>
          <p:nvPr>
            <p:ph type="ftr" sz="quarter" idx="11"/>
          </p:nvPr>
        </p:nvSpPr>
        <p:spPr/>
        <p:txBody>
          <a:bodyPr/>
          <a:lstStyle>
            <a:lvl1pPr>
              <a:defRPr>
                <a:solidFill>
                  <a:schemeClr val="tx1">
                    <a:lumMod val="65000"/>
                  </a:schemeClr>
                </a:solidFill>
              </a:defRPr>
            </a:lvl1pPr>
          </a:lstStyle>
          <a:p>
            <a:endParaRPr lang="en-US"/>
          </a:p>
        </p:txBody>
      </p:sp>
      <p:sp>
        <p:nvSpPr>
          <p:cNvPr id="6" name="Slide Number Placeholder 5"/>
          <p:cNvSpPr>
            <a:spLocks noGrp="1"/>
          </p:cNvSpPr>
          <p:nvPr>
            <p:ph type="sldNum" sz="quarter" idx="12"/>
          </p:nvPr>
        </p:nvSpPr>
        <p:spPr/>
        <p:txBody>
          <a:bodyPr vert="horz" lIns="45720" tIns="45720" rIns="45720" bIns="45720" rtlCol="0" anchor="ctr">
            <a:normAutofit/>
          </a:bodyPr>
          <a:lstStyle>
            <a:lvl1pPr>
              <a:defRPr lang="en-US"/>
            </a:lvl1pPr>
          </a:lstStyle>
          <a:p>
            <a:fld id="{32189C71-E13D-A340-9414-6FFFAF7A5BFB}" type="slidenum">
              <a:rPr lang="en-US" smtClean="0"/>
              <a:t>‹#›</a:t>
            </a:fld>
            <a:endParaRPr lang="en-US"/>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F3264-9298-084F-84A8-24BC85DE66FF}"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89C71-E13D-A340-9414-6FFFAF7A5BF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48700" y="381000"/>
            <a:ext cx="247650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62000" y="381000"/>
            <a:ext cx="7734300"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F3264-9298-084F-84A8-24BC85DE66FF}"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89C71-E13D-A340-9414-6FFFAF7A5BF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31274-D672-43AA-BE6B-4FAC9595520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2EC22D-B078-4608-B22C-752FAE2D83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EF84F0E-6900-4BBD-A72A-162420E22DBD}"/>
              </a:ext>
            </a:extLst>
          </p:cNvPr>
          <p:cNvSpPr>
            <a:spLocks noGrp="1"/>
          </p:cNvSpPr>
          <p:nvPr>
            <p:ph type="dt" sz="half" idx="10"/>
          </p:nvPr>
        </p:nvSpPr>
        <p:spPr/>
        <p:txBody>
          <a:bodyPr/>
          <a:lstStyle/>
          <a:p>
            <a:fld id="{570CF92C-4E68-493A-8EE8-F08B338D194D}" type="datetime1">
              <a:rPr lang="en-US" smtClean="0"/>
              <a:t>7/7/2021</a:t>
            </a:fld>
            <a:endParaRPr lang="en-US"/>
          </a:p>
        </p:txBody>
      </p:sp>
      <p:sp>
        <p:nvSpPr>
          <p:cNvPr id="5" name="Footer Placeholder 4">
            <a:extLst>
              <a:ext uri="{FF2B5EF4-FFF2-40B4-BE49-F238E27FC236}">
                <a16:creationId xmlns:a16="http://schemas.microsoft.com/office/drawing/2014/main" id="{355D11B0-B281-4698-9E54-29FB9EBADE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E3D900-85CB-43B3-9064-D2F817BC0154}"/>
              </a:ext>
            </a:extLst>
          </p:cNvPr>
          <p:cNvSpPr>
            <a:spLocks noGrp="1"/>
          </p:cNvSpPr>
          <p:nvPr>
            <p:ph type="sldNum" sz="quarter" idx="12"/>
          </p:nvPr>
        </p:nvSpPr>
        <p:spPr/>
        <p:txBody>
          <a:bodyPr/>
          <a:lstStyle/>
          <a:p>
            <a:fld id="{9EF56726-D916-41A9-A7E1-404F16DDD290}" type="slidenum">
              <a:rPr lang="en-US" smtClean="0"/>
              <a:t>‹#›</a:t>
            </a:fld>
            <a:endParaRPr lang="en-US"/>
          </a:p>
        </p:txBody>
      </p:sp>
    </p:spTree>
    <p:extLst>
      <p:ext uri="{BB962C8B-B14F-4D97-AF65-F5344CB8AC3E}">
        <p14:creationId xmlns:p14="http://schemas.microsoft.com/office/powerpoint/2010/main" val="13167460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BE081-340A-492B-91D0-D017E810F46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3C2F866-4281-4E66-B380-8CBDA50DA82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0D7A1E-4189-48FB-AD47-7FA66384247A}"/>
              </a:ext>
            </a:extLst>
          </p:cNvPr>
          <p:cNvSpPr>
            <a:spLocks noGrp="1"/>
          </p:cNvSpPr>
          <p:nvPr>
            <p:ph type="dt" sz="half" idx="10"/>
          </p:nvPr>
        </p:nvSpPr>
        <p:spPr/>
        <p:txBody>
          <a:bodyPr/>
          <a:lstStyle/>
          <a:p>
            <a:fld id="{9796027F-7875-4030-9381-8BD8C4F21935}" type="datetimeFigureOut">
              <a:rPr lang="en-US" smtClean="0"/>
              <a:t>7/7/2021</a:t>
            </a:fld>
            <a:endParaRPr lang="en-US" dirty="0"/>
          </a:p>
        </p:txBody>
      </p:sp>
      <p:sp>
        <p:nvSpPr>
          <p:cNvPr id="5" name="Footer Placeholder 4">
            <a:extLst>
              <a:ext uri="{FF2B5EF4-FFF2-40B4-BE49-F238E27FC236}">
                <a16:creationId xmlns:a16="http://schemas.microsoft.com/office/drawing/2014/main" id="{023F2647-0BEE-453F-9CE4-43505467C34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772FACF-32F3-48C9-9B3F-76BD3AA43E82}"/>
              </a:ext>
            </a:extLst>
          </p:cNvPr>
          <p:cNvSpPr>
            <a:spLocks noGrp="1"/>
          </p:cNvSpPr>
          <p:nvPr>
            <p:ph type="sldNum" sz="quarter" idx="12"/>
          </p:nvPr>
        </p:nvSpPr>
        <p:spPr/>
        <p:txBody>
          <a:bodyPr/>
          <a:lstStyle/>
          <a:p>
            <a:fld id="{9EF56726-D916-41A9-A7E1-404F16DDD290}" type="slidenum">
              <a:rPr lang="en-US" smtClean="0"/>
              <a:t>‹#›</a:t>
            </a:fld>
            <a:endParaRPr lang="en-US"/>
          </a:p>
        </p:txBody>
      </p:sp>
    </p:spTree>
    <p:extLst>
      <p:ext uri="{BB962C8B-B14F-4D97-AF65-F5344CB8AC3E}">
        <p14:creationId xmlns:p14="http://schemas.microsoft.com/office/powerpoint/2010/main" val="3640271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4EC76-3FC0-4C34-A56B-F83EF4A1208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53ADCEF-F3F9-4372-855D-1165E4A7FD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EE5BD-28EA-47F0-B996-ABBB6D5CEA73}"/>
              </a:ext>
            </a:extLst>
          </p:cNvPr>
          <p:cNvSpPr>
            <a:spLocks noGrp="1"/>
          </p:cNvSpPr>
          <p:nvPr>
            <p:ph type="dt" sz="half" idx="10"/>
          </p:nvPr>
        </p:nvSpPr>
        <p:spPr/>
        <p:txBody>
          <a:bodyPr/>
          <a:lstStyle/>
          <a:p>
            <a:fld id="{A1EFC3CE-71EB-4BBD-AE76-751EC190899A}" type="datetime1">
              <a:rPr lang="en-US" smtClean="0"/>
              <a:t>7/7/2021</a:t>
            </a:fld>
            <a:endParaRPr lang="en-US"/>
          </a:p>
        </p:txBody>
      </p:sp>
      <p:sp>
        <p:nvSpPr>
          <p:cNvPr id="5" name="Footer Placeholder 4">
            <a:extLst>
              <a:ext uri="{FF2B5EF4-FFF2-40B4-BE49-F238E27FC236}">
                <a16:creationId xmlns:a16="http://schemas.microsoft.com/office/drawing/2014/main" id="{352F1DDE-D9B5-46E3-8982-CB61F97C1C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491FB3-F63A-450E-9A89-23AAB2F0350C}"/>
              </a:ext>
            </a:extLst>
          </p:cNvPr>
          <p:cNvSpPr>
            <a:spLocks noGrp="1"/>
          </p:cNvSpPr>
          <p:nvPr>
            <p:ph type="sldNum" sz="quarter" idx="12"/>
          </p:nvPr>
        </p:nvSpPr>
        <p:spPr/>
        <p:txBody>
          <a:bodyPr/>
          <a:lstStyle/>
          <a:p>
            <a:fld id="{9EF56726-D916-41A9-A7E1-404F16DDD290}" type="slidenum">
              <a:rPr lang="en-US" smtClean="0"/>
              <a:t>‹#›</a:t>
            </a:fld>
            <a:endParaRPr lang="en-US"/>
          </a:p>
        </p:txBody>
      </p:sp>
    </p:spTree>
    <p:extLst>
      <p:ext uri="{BB962C8B-B14F-4D97-AF65-F5344CB8AC3E}">
        <p14:creationId xmlns:p14="http://schemas.microsoft.com/office/powerpoint/2010/main" val="1359856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98D958-510F-432B-A011-5EFA1A4C91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D3EAE2-0A8C-498F-82F3-3C129AB87A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0B7288A-3BA0-4C55-9F91-345C46806CB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8193353-09D4-4246-B31D-062C4267EE4F}"/>
              </a:ext>
            </a:extLst>
          </p:cNvPr>
          <p:cNvSpPr>
            <a:spLocks noGrp="1"/>
          </p:cNvSpPr>
          <p:nvPr>
            <p:ph type="dt" sz="half" idx="10"/>
          </p:nvPr>
        </p:nvSpPr>
        <p:spPr/>
        <p:txBody>
          <a:bodyPr/>
          <a:lstStyle/>
          <a:p>
            <a:fld id="{5E698239-DDF7-4611-9736-C9FCC1F5517F}" type="datetime1">
              <a:rPr lang="en-US" smtClean="0"/>
              <a:t>7/7/2021</a:t>
            </a:fld>
            <a:endParaRPr lang="en-US"/>
          </a:p>
        </p:txBody>
      </p:sp>
      <p:sp>
        <p:nvSpPr>
          <p:cNvPr id="6" name="Footer Placeholder 5">
            <a:extLst>
              <a:ext uri="{FF2B5EF4-FFF2-40B4-BE49-F238E27FC236}">
                <a16:creationId xmlns:a16="http://schemas.microsoft.com/office/drawing/2014/main" id="{A9459A5C-7BC2-4113-8987-DA3977BB1B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595DE0E-0135-4E68-9A87-663170F67432}"/>
              </a:ext>
            </a:extLst>
          </p:cNvPr>
          <p:cNvSpPr>
            <a:spLocks noGrp="1"/>
          </p:cNvSpPr>
          <p:nvPr>
            <p:ph type="sldNum" sz="quarter" idx="12"/>
          </p:nvPr>
        </p:nvSpPr>
        <p:spPr/>
        <p:txBody>
          <a:bodyPr/>
          <a:lstStyle/>
          <a:p>
            <a:fld id="{9EF56726-D916-41A9-A7E1-404F16DDD290}" type="slidenum">
              <a:rPr lang="en-US" smtClean="0"/>
              <a:t>‹#›</a:t>
            </a:fld>
            <a:endParaRPr lang="en-US"/>
          </a:p>
        </p:txBody>
      </p:sp>
    </p:spTree>
    <p:extLst>
      <p:ext uri="{BB962C8B-B14F-4D97-AF65-F5344CB8AC3E}">
        <p14:creationId xmlns:p14="http://schemas.microsoft.com/office/powerpoint/2010/main" val="829859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C5585-50D9-41BF-B0EC-A4B5E2DC3C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FB34153-67A8-4F5E-BDA3-3DA9E3E09CF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29B777-7605-4618-A70C-654A78F5948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B0F4FFE-48FE-44FF-A6AE-C0A3B0325DD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A545426-F417-432C-A61D-142BE2CC71D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334CB37-1D2F-4348-8787-8E0EDE829B4E}"/>
              </a:ext>
            </a:extLst>
          </p:cNvPr>
          <p:cNvSpPr>
            <a:spLocks noGrp="1"/>
          </p:cNvSpPr>
          <p:nvPr>
            <p:ph type="dt" sz="half" idx="10"/>
          </p:nvPr>
        </p:nvSpPr>
        <p:spPr/>
        <p:txBody>
          <a:bodyPr/>
          <a:lstStyle/>
          <a:p>
            <a:fld id="{19905220-625A-4993-A499-7DBAB4705E33}" type="datetime1">
              <a:rPr lang="en-US" smtClean="0"/>
              <a:t>7/7/2021</a:t>
            </a:fld>
            <a:endParaRPr lang="en-US"/>
          </a:p>
        </p:txBody>
      </p:sp>
      <p:sp>
        <p:nvSpPr>
          <p:cNvPr id="8" name="Footer Placeholder 7">
            <a:extLst>
              <a:ext uri="{FF2B5EF4-FFF2-40B4-BE49-F238E27FC236}">
                <a16:creationId xmlns:a16="http://schemas.microsoft.com/office/drawing/2014/main" id="{40B1BF42-B6A5-43B6-B585-88719750581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A843B4-1399-4762-A98D-2887C2E55B12}"/>
              </a:ext>
            </a:extLst>
          </p:cNvPr>
          <p:cNvSpPr>
            <a:spLocks noGrp="1"/>
          </p:cNvSpPr>
          <p:nvPr>
            <p:ph type="sldNum" sz="quarter" idx="12"/>
          </p:nvPr>
        </p:nvSpPr>
        <p:spPr/>
        <p:txBody>
          <a:bodyPr/>
          <a:lstStyle/>
          <a:p>
            <a:fld id="{9EF56726-D916-41A9-A7E1-404F16DDD290}" type="slidenum">
              <a:rPr lang="en-US" smtClean="0"/>
              <a:t>‹#›</a:t>
            </a:fld>
            <a:endParaRPr lang="en-US"/>
          </a:p>
        </p:txBody>
      </p:sp>
    </p:spTree>
    <p:extLst>
      <p:ext uri="{BB962C8B-B14F-4D97-AF65-F5344CB8AC3E}">
        <p14:creationId xmlns:p14="http://schemas.microsoft.com/office/powerpoint/2010/main" val="2878256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2E73E-DF53-4943-A7F0-F1E17C7A1AB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9E42C6-F0CB-4432-8A2B-2141E65486AB}"/>
              </a:ext>
            </a:extLst>
          </p:cNvPr>
          <p:cNvSpPr>
            <a:spLocks noGrp="1"/>
          </p:cNvSpPr>
          <p:nvPr>
            <p:ph type="dt" sz="half" idx="10"/>
          </p:nvPr>
        </p:nvSpPr>
        <p:spPr/>
        <p:txBody>
          <a:bodyPr/>
          <a:lstStyle/>
          <a:p>
            <a:fld id="{2B7FE9F2-E22B-4482-8303-A1AB83CDFD50}" type="datetime1">
              <a:rPr lang="en-US" smtClean="0"/>
              <a:t>7/7/2021</a:t>
            </a:fld>
            <a:endParaRPr lang="en-US"/>
          </a:p>
        </p:txBody>
      </p:sp>
      <p:sp>
        <p:nvSpPr>
          <p:cNvPr id="4" name="Footer Placeholder 3">
            <a:extLst>
              <a:ext uri="{FF2B5EF4-FFF2-40B4-BE49-F238E27FC236}">
                <a16:creationId xmlns:a16="http://schemas.microsoft.com/office/drawing/2014/main" id="{A3FDA8CF-84E8-450F-8616-3B5BD820638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232948-68BB-41B7-9D7E-F1242F973B3D}"/>
              </a:ext>
            </a:extLst>
          </p:cNvPr>
          <p:cNvSpPr>
            <a:spLocks noGrp="1"/>
          </p:cNvSpPr>
          <p:nvPr>
            <p:ph type="sldNum" sz="quarter" idx="12"/>
          </p:nvPr>
        </p:nvSpPr>
        <p:spPr/>
        <p:txBody>
          <a:bodyPr/>
          <a:lstStyle/>
          <a:p>
            <a:fld id="{9EF56726-D916-41A9-A7E1-404F16DDD290}" type="slidenum">
              <a:rPr lang="en-US" smtClean="0"/>
              <a:t>‹#›</a:t>
            </a:fld>
            <a:endParaRPr lang="en-US"/>
          </a:p>
        </p:txBody>
      </p:sp>
    </p:spTree>
    <p:extLst>
      <p:ext uri="{BB962C8B-B14F-4D97-AF65-F5344CB8AC3E}">
        <p14:creationId xmlns:p14="http://schemas.microsoft.com/office/powerpoint/2010/main" val="2442459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424D197-3F6A-4D71-BB38-B01D82661FC0}"/>
              </a:ext>
            </a:extLst>
          </p:cNvPr>
          <p:cNvSpPr>
            <a:spLocks noGrp="1"/>
          </p:cNvSpPr>
          <p:nvPr>
            <p:ph type="dt" sz="half" idx="10"/>
          </p:nvPr>
        </p:nvSpPr>
        <p:spPr/>
        <p:txBody>
          <a:bodyPr/>
          <a:lstStyle/>
          <a:p>
            <a:fld id="{3E4A77F8-F873-4866-AC07-647308F7BA28}" type="datetime1">
              <a:rPr lang="en-US" smtClean="0"/>
              <a:t>7/7/2021</a:t>
            </a:fld>
            <a:endParaRPr lang="en-US"/>
          </a:p>
        </p:txBody>
      </p:sp>
      <p:sp>
        <p:nvSpPr>
          <p:cNvPr id="3" name="Footer Placeholder 2">
            <a:extLst>
              <a:ext uri="{FF2B5EF4-FFF2-40B4-BE49-F238E27FC236}">
                <a16:creationId xmlns:a16="http://schemas.microsoft.com/office/drawing/2014/main" id="{4795527A-E226-4D74-A351-77D2F9B73F2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E29E6D-CD7D-4D52-B0DF-643B98CA7AAF}"/>
              </a:ext>
            </a:extLst>
          </p:cNvPr>
          <p:cNvSpPr>
            <a:spLocks noGrp="1"/>
          </p:cNvSpPr>
          <p:nvPr>
            <p:ph type="sldNum" sz="quarter" idx="12"/>
          </p:nvPr>
        </p:nvSpPr>
        <p:spPr/>
        <p:txBody>
          <a:bodyPr/>
          <a:lstStyle/>
          <a:p>
            <a:fld id="{9EF56726-D916-41A9-A7E1-404F16DDD290}" type="slidenum">
              <a:rPr lang="en-US" smtClean="0"/>
              <a:t>‹#›</a:t>
            </a:fld>
            <a:endParaRPr lang="en-US"/>
          </a:p>
        </p:txBody>
      </p:sp>
    </p:spTree>
    <p:extLst>
      <p:ext uri="{BB962C8B-B14F-4D97-AF65-F5344CB8AC3E}">
        <p14:creationId xmlns:p14="http://schemas.microsoft.com/office/powerpoint/2010/main" val="1336921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3066D-A682-49C9-BD1C-C56D7289C5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75CBF7-D28B-4FA7-8868-DF8D8356A5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0E6B3B1-EA38-4770-9ECA-88DB818602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80B3E7C-1583-4FB9-82D0-32ACB7300E02}"/>
              </a:ext>
            </a:extLst>
          </p:cNvPr>
          <p:cNvSpPr>
            <a:spLocks noGrp="1"/>
          </p:cNvSpPr>
          <p:nvPr>
            <p:ph type="dt" sz="half" idx="10"/>
          </p:nvPr>
        </p:nvSpPr>
        <p:spPr/>
        <p:txBody>
          <a:bodyPr/>
          <a:lstStyle/>
          <a:p>
            <a:fld id="{ABD7E823-FA19-4325-B6C7-29E33F72564A}" type="datetime1">
              <a:rPr lang="en-US" smtClean="0"/>
              <a:t>7/7/2021</a:t>
            </a:fld>
            <a:endParaRPr lang="en-US"/>
          </a:p>
        </p:txBody>
      </p:sp>
      <p:sp>
        <p:nvSpPr>
          <p:cNvPr id="6" name="Footer Placeholder 5">
            <a:extLst>
              <a:ext uri="{FF2B5EF4-FFF2-40B4-BE49-F238E27FC236}">
                <a16:creationId xmlns:a16="http://schemas.microsoft.com/office/drawing/2014/main" id="{62D44740-F6D5-4660-886E-1930F4833C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56240E-A0E2-4C48-8BF5-696A56E247A2}"/>
              </a:ext>
            </a:extLst>
          </p:cNvPr>
          <p:cNvSpPr>
            <a:spLocks noGrp="1"/>
          </p:cNvSpPr>
          <p:nvPr>
            <p:ph type="sldNum" sz="quarter" idx="12"/>
          </p:nvPr>
        </p:nvSpPr>
        <p:spPr/>
        <p:txBody>
          <a:bodyPr/>
          <a:lstStyle/>
          <a:p>
            <a:fld id="{9EF56726-D916-41A9-A7E1-404F16DDD290}" type="slidenum">
              <a:rPr lang="en-US" smtClean="0"/>
              <a:t>‹#›</a:t>
            </a:fld>
            <a:endParaRPr lang="en-US"/>
          </a:p>
        </p:txBody>
      </p:sp>
    </p:spTree>
    <p:extLst>
      <p:ext uri="{BB962C8B-B14F-4D97-AF65-F5344CB8AC3E}">
        <p14:creationId xmlns:p14="http://schemas.microsoft.com/office/powerpoint/2010/main" val="1711655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2F3264-9298-084F-84A8-24BC85DE66FF}"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89C71-E13D-A340-9414-6FFFAF7A5BF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27262-1896-4960-9456-A3E92E3F544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540FF85-02AF-46CD-A3A0-6962553423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F8B1F3-678D-4119-B5AC-418CF9A36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6CB8AB-297F-44AD-9D12-710B55640703}"/>
              </a:ext>
            </a:extLst>
          </p:cNvPr>
          <p:cNvSpPr>
            <a:spLocks noGrp="1"/>
          </p:cNvSpPr>
          <p:nvPr>
            <p:ph type="dt" sz="half" idx="10"/>
          </p:nvPr>
        </p:nvSpPr>
        <p:spPr/>
        <p:txBody>
          <a:bodyPr/>
          <a:lstStyle/>
          <a:p>
            <a:fld id="{7E63557A-D5D4-47E6-8B38-41C3353F91E6}" type="datetime1">
              <a:rPr lang="en-US" smtClean="0"/>
              <a:t>7/7/2021</a:t>
            </a:fld>
            <a:endParaRPr lang="en-US"/>
          </a:p>
        </p:txBody>
      </p:sp>
      <p:sp>
        <p:nvSpPr>
          <p:cNvPr id="6" name="Footer Placeholder 5">
            <a:extLst>
              <a:ext uri="{FF2B5EF4-FFF2-40B4-BE49-F238E27FC236}">
                <a16:creationId xmlns:a16="http://schemas.microsoft.com/office/drawing/2014/main" id="{28473FAE-4F22-48DF-841C-9997213663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00D5A9-95B8-4E38-B0B7-08FB55797233}"/>
              </a:ext>
            </a:extLst>
          </p:cNvPr>
          <p:cNvSpPr>
            <a:spLocks noGrp="1"/>
          </p:cNvSpPr>
          <p:nvPr>
            <p:ph type="sldNum" sz="quarter" idx="12"/>
          </p:nvPr>
        </p:nvSpPr>
        <p:spPr/>
        <p:txBody>
          <a:bodyPr/>
          <a:lstStyle/>
          <a:p>
            <a:fld id="{9EF56726-D916-41A9-A7E1-404F16DDD290}" type="slidenum">
              <a:rPr lang="en-US" smtClean="0"/>
              <a:t>‹#›</a:t>
            </a:fld>
            <a:endParaRPr lang="en-US"/>
          </a:p>
        </p:txBody>
      </p:sp>
    </p:spTree>
    <p:extLst>
      <p:ext uri="{BB962C8B-B14F-4D97-AF65-F5344CB8AC3E}">
        <p14:creationId xmlns:p14="http://schemas.microsoft.com/office/powerpoint/2010/main" val="40202274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757FA-E157-4DBF-B936-8ABCE05F32D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A3E3599-F773-48D2-84F9-E2EB0843E0B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D0F172-5029-49EE-9BF4-7182B7CDF86F}"/>
              </a:ext>
            </a:extLst>
          </p:cNvPr>
          <p:cNvSpPr>
            <a:spLocks noGrp="1"/>
          </p:cNvSpPr>
          <p:nvPr>
            <p:ph type="dt" sz="half" idx="10"/>
          </p:nvPr>
        </p:nvSpPr>
        <p:spPr/>
        <p:txBody>
          <a:bodyPr/>
          <a:lstStyle/>
          <a:p>
            <a:fld id="{C886A718-069B-46F9-976B-ACBC2048117E}" type="datetime1">
              <a:rPr lang="en-US" smtClean="0"/>
              <a:t>7/7/2021</a:t>
            </a:fld>
            <a:endParaRPr lang="en-US"/>
          </a:p>
        </p:txBody>
      </p:sp>
      <p:sp>
        <p:nvSpPr>
          <p:cNvPr id="5" name="Footer Placeholder 4">
            <a:extLst>
              <a:ext uri="{FF2B5EF4-FFF2-40B4-BE49-F238E27FC236}">
                <a16:creationId xmlns:a16="http://schemas.microsoft.com/office/drawing/2014/main" id="{B8968767-C0DC-4FD7-B98D-A5818F5567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C021C4-3240-48FB-B264-19B3673427E1}"/>
              </a:ext>
            </a:extLst>
          </p:cNvPr>
          <p:cNvSpPr>
            <a:spLocks noGrp="1"/>
          </p:cNvSpPr>
          <p:nvPr>
            <p:ph type="sldNum" sz="quarter" idx="12"/>
          </p:nvPr>
        </p:nvSpPr>
        <p:spPr/>
        <p:txBody>
          <a:bodyPr/>
          <a:lstStyle/>
          <a:p>
            <a:fld id="{9EF56726-D916-41A9-A7E1-404F16DDD290}" type="slidenum">
              <a:rPr lang="en-US" smtClean="0"/>
              <a:t>‹#›</a:t>
            </a:fld>
            <a:endParaRPr lang="en-US"/>
          </a:p>
        </p:txBody>
      </p:sp>
    </p:spTree>
    <p:extLst>
      <p:ext uri="{BB962C8B-B14F-4D97-AF65-F5344CB8AC3E}">
        <p14:creationId xmlns:p14="http://schemas.microsoft.com/office/powerpoint/2010/main" val="654642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A46DC1-B02E-453E-8A03-2AE1FBA5E4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E023C5D-C4AB-4577-8FF9-08D73744822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AC72F4-B0C8-41EB-B515-AA84B2FED1C1}"/>
              </a:ext>
            </a:extLst>
          </p:cNvPr>
          <p:cNvSpPr>
            <a:spLocks noGrp="1"/>
          </p:cNvSpPr>
          <p:nvPr>
            <p:ph type="dt" sz="half" idx="10"/>
          </p:nvPr>
        </p:nvSpPr>
        <p:spPr/>
        <p:txBody>
          <a:bodyPr/>
          <a:lstStyle/>
          <a:p>
            <a:fld id="{61337F8B-9ED9-4086-804E-AF38D830B796}" type="datetime1">
              <a:rPr lang="en-US" smtClean="0"/>
              <a:t>7/7/2021</a:t>
            </a:fld>
            <a:endParaRPr lang="en-US"/>
          </a:p>
        </p:txBody>
      </p:sp>
      <p:sp>
        <p:nvSpPr>
          <p:cNvPr id="5" name="Footer Placeholder 4">
            <a:extLst>
              <a:ext uri="{FF2B5EF4-FFF2-40B4-BE49-F238E27FC236}">
                <a16:creationId xmlns:a16="http://schemas.microsoft.com/office/drawing/2014/main" id="{553E73DC-16B3-45F2-A48E-7F67F56CA9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6DC430-B95A-4889-BD29-E39B9CB509F6}"/>
              </a:ext>
            </a:extLst>
          </p:cNvPr>
          <p:cNvSpPr>
            <a:spLocks noGrp="1"/>
          </p:cNvSpPr>
          <p:nvPr>
            <p:ph type="sldNum" sz="quarter" idx="12"/>
          </p:nvPr>
        </p:nvSpPr>
        <p:spPr/>
        <p:txBody>
          <a:bodyPr/>
          <a:lstStyle/>
          <a:p>
            <a:fld id="{9EF56726-D916-41A9-A7E1-404F16DDD290}" type="slidenum">
              <a:rPr lang="en-US" smtClean="0"/>
              <a:t>‹#›</a:t>
            </a:fld>
            <a:endParaRPr lang="en-US"/>
          </a:p>
        </p:txBody>
      </p:sp>
    </p:spTree>
    <p:extLst>
      <p:ext uri="{BB962C8B-B14F-4D97-AF65-F5344CB8AC3E}">
        <p14:creationId xmlns:p14="http://schemas.microsoft.com/office/powerpoint/2010/main" val="314902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Rectangle 7"/>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261872" y="758952"/>
            <a:ext cx="9418320" cy="4041648"/>
          </a:xfrm>
        </p:spPr>
        <p:txBody>
          <a:bodyPr anchor="b">
            <a:normAutofit/>
          </a:bodyPr>
          <a:lstStyle>
            <a:lvl1pPr>
              <a:lnSpc>
                <a:spcPct val="85000"/>
              </a:lnSpc>
              <a:defRPr sz="7200" b="0"/>
            </a:lvl1pPr>
          </a:lstStyle>
          <a:p>
            <a:r>
              <a:rPr lang="en-US"/>
              <a:t>Click to edit Master title style</a:t>
            </a:r>
            <a:endParaRPr lang="en-US" dirty="0"/>
          </a:p>
        </p:txBody>
      </p:sp>
      <p:sp>
        <p:nvSpPr>
          <p:cNvPr id="3" name="Text Placeholder 2"/>
          <p:cNvSpPr>
            <a:spLocks noGrp="1"/>
          </p:cNvSpPr>
          <p:nvPr>
            <p:ph type="body" idx="1"/>
          </p:nvPr>
        </p:nvSpPr>
        <p:spPr>
          <a:xfrm>
            <a:off x="1261872" y="4800600"/>
            <a:ext cx="9418320" cy="1691640"/>
          </a:xfrm>
        </p:spPr>
        <p:txBody>
          <a:bodyPr anchor="t">
            <a:normAutofit/>
          </a:bodyPr>
          <a:lstStyle>
            <a:lvl1pPr marL="0" indent="0">
              <a:buNone/>
              <a:defRPr sz="2200">
                <a:solidFill>
                  <a:schemeClr val="tx1">
                    <a:lumMod val="6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2F3264-9298-084F-84A8-24BC85DE66FF}" type="datetimeFigureOut">
              <a:rPr lang="en-US" smtClean="0"/>
              <a:t>7/7/2021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189C71-E13D-A340-9414-6FFFAF7A5BFB}" type="slidenum">
              <a:rPr lang="en-US" smtClean="0"/>
              <a:t>‹#›</a:t>
            </a:fld>
            <a:endParaRPr lang="en-US"/>
          </a:p>
        </p:txBody>
      </p:sp>
      <p:sp>
        <p:nvSpPr>
          <p:cNvPr id="7" name="Rectangle 6"/>
          <p:cNvSpPr/>
          <p:nvPr/>
        </p:nvSpPr>
        <p:spPr>
          <a:xfrm>
            <a:off x="0" y="0"/>
            <a:ext cx="4572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61872"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26480" y="1828800"/>
            <a:ext cx="4480560" cy="4351337"/>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2F3264-9298-084F-84A8-24BC85DE66FF}"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89C71-E13D-A340-9414-6FFFAF7A5BF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61872" y="1717879"/>
            <a:ext cx="4480560" cy="731520"/>
          </a:xfrm>
        </p:spPr>
        <p:txBody>
          <a:bodyPr anchor="b">
            <a:normAutofit/>
          </a:bodyPr>
          <a:lstStyle>
            <a:lvl1pPr marL="0" indent="0">
              <a:spcBef>
                <a:spcPts val="0"/>
              </a:spcBef>
              <a:buNone/>
              <a:defRPr sz="2000" b="0">
                <a:solidFill>
                  <a:schemeClr val="tx1">
                    <a:lumMod val="6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61872"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3"/>
          </p:nvPr>
        </p:nvSpPr>
        <p:spPr>
          <a:xfrm>
            <a:off x="6126480" y="1717879"/>
            <a:ext cx="4480560" cy="731520"/>
          </a:xfrm>
        </p:spPr>
        <p:txBody>
          <a:bodyPr anchor="b">
            <a:normAutofit/>
          </a:bodyPr>
          <a:lstStyle>
            <a:lvl1pPr marL="0" indent="0">
              <a:spcBef>
                <a:spcPts val="0"/>
              </a:spcBef>
              <a:buFontTx/>
              <a:buNone/>
              <a:defRPr lang="en-US" sz="2000" b="0" kern="1200" spc="10" baseline="0" dirty="0">
                <a:solidFill>
                  <a:schemeClr val="tx1">
                    <a:lumMod val="65000"/>
                  </a:schemeClr>
                </a:solidFill>
                <a:latin typeface="+mn-lt"/>
                <a:ea typeface="+mn-ea"/>
                <a:cs typeface="+mn-cs"/>
              </a:defRPr>
            </a:lvl1pPr>
          </a:lstStyle>
          <a:p>
            <a:pPr lvl="0"/>
            <a:r>
              <a:rPr lang="en-US"/>
              <a:t>Click to edit Master text styles</a:t>
            </a:r>
          </a:p>
        </p:txBody>
      </p:sp>
      <p:sp>
        <p:nvSpPr>
          <p:cNvPr id="6" name="Content Placeholder 5"/>
          <p:cNvSpPr>
            <a:spLocks noGrp="1"/>
          </p:cNvSpPr>
          <p:nvPr>
            <p:ph sz="quarter" idx="4"/>
          </p:nvPr>
        </p:nvSpPr>
        <p:spPr>
          <a:xfrm>
            <a:off x="6126480" y="2507550"/>
            <a:ext cx="4480560" cy="366465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2F3264-9298-084F-84A8-24BC85DE66FF}" type="datetimeFigureOut">
              <a:rPr lang="en-US" smtClean="0"/>
              <a:t>7/7/2021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189C71-E13D-A340-9414-6FFFAF7A5BF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2F3264-9298-084F-84A8-24BC85DE66FF}" type="datetimeFigureOut">
              <a:rPr lang="en-US" smtClean="0"/>
              <a:t>7/7/2021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189C71-E13D-A340-9414-6FFFAF7A5BF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2F3264-9298-084F-84A8-24BC85DE66FF}" type="datetimeFigureOut">
              <a:rPr lang="en-US" smtClean="0"/>
              <a:t>7/7/2021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189C71-E13D-A340-9414-6FFFAF7A5BF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200400" cy="1600197"/>
          </a:xfrm>
        </p:spPr>
        <p:txBody>
          <a:bodyPr anchor="b">
            <a:normAutofit/>
          </a:bodyPr>
          <a:lstStyle>
            <a:lvl1pPr>
              <a:defRPr sz="3200" b="0" baseline="0"/>
            </a:lvl1pPr>
          </a:lstStyle>
          <a:p>
            <a:r>
              <a:rPr lang="en-US"/>
              <a:t>Click to edit Master title style</a:t>
            </a:r>
            <a:endParaRPr lang="en-US" dirty="0"/>
          </a:p>
        </p:txBody>
      </p:sp>
      <p:sp>
        <p:nvSpPr>
          <p:cNvPr id="3" name="Content Placeholder 2"/>
          <p:cNvSpPr>
            <a:spLocks noGrp="1"/>
          </p:cNvSpPr>
          <p:nvPr>
            <p:ph idx="1"/>
          </p:nvPr>
        </p:nvSpPr>
        <p:spPr>
          <a:xfrm>
            <a:off x="4504267" y="685800"/>
            <a:ext cx="6079066" cy="548640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41248" y="2099734"/>
            <a:ext cx="3200400" cy="3810001"/>
          </a:xfrm>
        </p:spPr>
        <p:txBody>
          <a:bodyPr>
            <a:normAutofit/>
          </a:bodyPr>
          <a:lstStyle>
            <a:lvl1pPr marL="0" indent="0">
              <a:lnSpc>
                <a:spcPct val="114000"/>
              </a:lnSpc>
              <a:spcBef>
                <a:spcPts val="800"/>
              </a:spcBef>
              <a:buNone/>
              <a:defRPr sz="13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F3264-9298-084F-84A8-24BC85DE66FF}"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89C71-E13D-A340-9414-6FFFAF7A5BF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257800"/>
            <a:ext cx="9982200" cy="914400"/>
          </a:xfrm>
        </p:spPr>
        <p:txBody>
          <a:bodyPr anchor="b">
            <a:normAutofit/>
          </a:bodyPr>
          <a:lstStyle>
            <a:lvl1pPr>
              <a:defRPr sz="28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1292840" cy="512892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914400" y="6108589"/>
            <a:ext cx="9982200" cy="597011"/>
          </a:xfrm>
        </p:spPr>
        <p:txBody>
          <a:bodyPr>
            <a:normAutofit/>
          </a:bodyPr>
          <a:lstStyle>
            <a:lvl1pPr marL="0" indent="0">
              <a:lnSpc>
                <a:spcPct val="100000"/>
              </a:lnSpc>
              <a:spcBef>
                <a:spcPts val="800"/>
              </a:spcBef>
              <a:buNone/>
              <a:defRPr sz="1300">
                <a:solidFill>
                  <a:schemeClr val="tx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2F3264-9298-084F-84A8-24BC85DE66FF}" type="datetimeFigureOut">
              <a:rPr lang="en-US" smtClean="0"/>
              <a:t>7/7/2021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189C71-E13D-A340-9414-6FFFAF7A5BF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1292840" y="0"/>
            <a:ext cx="914400" cy="6858000"/>
          </a:xfrm>
          <a:prstGeom prst="rect">
            <a:avLst/>
          </a:prstGeom>
          <a:solidFill>
            <a:srgbClr val="30303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61872" y="365760"/>
            <a:ext cx="9692640" cy="132556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61872" y="1828800"/>
            <a:ext cx="8595360" cy="435133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16200000">
            <a:off x="10797542" y="998537"/>
            <a:ext cx="1904999" cy="365125"/>
          </a:xfrm>
          <a:prstGeom prst="rect">
            <a:avLst/>
          </a:prstGeom>
        </p:spPr>
        <p:txBody>
          <a:bodyPr vert="horz" lIns="91440" tIns="45720" rIns="91440" bIns="45720" rtlCol="0" anchor="ctr"/>
          <a:lstStyle>
            <a:lvl1pPr algn="r">
              <a:defRPr sz="1050" b="0">
                <a:solidFill>
                  <a:schemeClr val="tx1">
                    <a:lumMod val="50000"/>
                  </a:schemeClr>
                </a:solidFill>
              </a:defRPr>
            </a:lvl1pPr>
          </a:lstStyle>
          <a:p>
            <a:fld id="{5C2F3264-9298-084F-84A8-24BC85DE66FF}" type="datetimeFigureOut">
              <a:rPr lang="en-US" smtClean="0"/>
              <a:t>7/7/2021</a:t>
            </a:fld>
            <a:endParaRPr lang="en-US"/>
          </a:p>
        </p:txBody>
      </p:sp>
      <p:sp>
        <p:nvSpPr>
          <p:cNvPr id="5" name="Footer Placeholder 4"/>
          <p:cNvSpPr>
            <a:spLocks noGrp="1"/>
          </p:cNvSpPr>
          <p:nvPr>
            <p:ph type="ftr" sz="quarter" idx="3"/>
          </p:nvPr>
        </p:nvSpPr>
        <p:spPr>
          <a:xfrm rot="16200000">
            <a:off x="9959341" y="4046537"/>
            <a:ext cx="3581400" cy="365125"/>
          </a:xfrm>
          <a:prstGeom prst="rect">
            <a:avLst/>
          </a:prstGeom>
        </p:spPr>
        <p:txBody>
          <a:bodyPr vert="horz" lIns="91440" tIns="45720" rIns="91440" bIns="45720" rtlCol="0" anchor="ctr"/>
          <a:lstStyle>
            <a:lvl1pPr algn="l">
              <a:defRPr sz="1050">
                <a:solidFill>
                  <a:srgbClr val="969696"/>
                </a:solidFill>
              </a:defRPr>
            </a:lvl1pPr>
          </a:lstStyle>
          <a:p>
            <a:endParaRPr lang="en-US"/>
          </a:p>
        </p:txBody>
      </p:sp>
      <p:sp>
        <p:nvSpPr>
          <p:cNvPr id="6" name="Slide Number Placeholder 5"/>
          <p:cNvSpPr>
            <a:spLocks noGrp="1"/>
          </p:cNvSpPr>
          <p:nvPr>
            <p:ph type="sldNum" sz="quarter" idx="4"/>
          </p:nvPr>
        </p:nvSpPr>
        <p:spPr>
          <a:xfrm>
            <a:off x="11292840" y="6172200"/>
            <a:ext cx="914400" cy="593725"/>
          </a:xfrm>
          <a:prstGeom prst="rect">
            <a:avLst/>
          </a:prstGeom>
        </p:spPr>
        <p:txBody>
          <a:bodyPr vert="horz" lIns="45720" tIns="45720" rIns="45720" bIns="45720" rtlCol="0" anchor="ctr">
            <a:normAutofit/>
          </a:bodyPr>
          <a:lstStyle>
            <a:lvl1pPr algn="ctr">
              <a:defRPr sz="3600">
                <a:solidFill>
                  <a:srgbClr val="777777"/>
                </a:solidFill>
              </a:defRPr>
            </a:lvl1pPr>
          </a:lstStyle>
          <a:p>
            <a:fld id="{32189C71-E13D-A340-9414-6FFFAF7A5BFB}" type="slidenum">
              <a:rPr lang="en-US" smtClean="0"/>
              <a:t>‹#›</a:t>
            </a:fld>
            <a:endParaRPr lang="en-US"/>
          </a:p>
        </p:txBody>
      </p:sp>
    </p:spTree>
    <p:extLst>
      <p:ext uri="{BB962C8B-B14F-4D97-AF65-F5344CB8AC3E}">
        <p14:creationId xmlns:p14="http://schemas.microsoft.com/office/powerpoint/2010/main" val="247236767"/>
      </p:ext>
    </p:extLst>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defTabSz="914400" rtl="0" eaLnBrk="1" latinLnBrk="0" hangingPunct="1">
        <a:lnSpc>
          <a:spcPct val="90000"/>
        </a:lnSpc>
        <a:spcBef>
          <a:spcPct val="0"/>
        </a:spcBef>
        <a:buNone/>
        <a:defRPr sz="4400" kern="1200" spc="-50" baseline="0">
          <a:solidFill>
            <a:schemeClr val="tx1"/>
          </a:solidFill>
          <a:latin typeface="+mj-lt"/>
          <a:ea typeface="+mj-ea"/>
          <a:cs typeface="+mj-cs"/>
        </a:defRPr>
      </a:lvl1pPr>
    </p:titleStyle>
    <p:bodyStyle>
      <a:lvl1pPr marL="182880" indent="-182880" algn="l" defTabSz="914400" rtl="0" eaLnBrk="1" latinLnBrk="0" hangingPunct="1">
        <a:lnSpc>
          <a:spcPct val="95000"/>
        </a:lnSpc>
        <a:spcBef>
          <a:spcPts val="1400"/>
        </a:spcBef>
        <a:spcAft>
          <a:spcPts val="200"/>
        </a:spcAft>
        <a:buClr>
          <a:schemeClr val="accent1"/>
        </a:buClr>
        <a:buSzPct val="80000"/>
        <a:buFont typeface="Arial" pitchFamily="34" charset="0"/>
        <a:buChar char="•"/>
        <a:defRPr sz="1800" kern="1200" spc="10" baseline="0">
          <a:solidFill>
            <a:schemeClr val="tx1"/>
          </a:solidFill>
          <a:latin typeface="+mn-lt"/>
          <a:ea typeface="+mn-ea"/>
          <a:cs typeface="+mn-cs"/>
        </a:defRPr>
      </a:lvl1pPr>
      <a:lvl2pPr marL="45720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600" kern="1200">
          <a:solidFill>
            <a:schemeClr val="tx1">
              <a:lumMod val="85000"/>
              <a:lumOff val="15000"/>
            </a:schemeClr>
          </a:solidFill>
          <a:latin typeface="+mn-lt"/>
          <a:ea typeface="+mn-ea"/>
          <a:cs typeface="+mn-cs"/>
        </a:defRPr>
      </a:lvl2pPr>
      <a:lvl3pPr marL="73152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3pPr>
      <a:lvl4pPr marL="100584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4pPr>
      <a:lvl5pPr marL="1280160" indent="-18288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5pPr>
      <a:lvl6pPr marL="16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6pPr>
      <a:lvl7pPr marL="19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7pPr>
      <a:lvl8pPr marL="22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8pPr>
      <a:lvl9pPr marL="2500000" indent="-228600" algn="l" defTabSz="914400" rtl="0" eaLnBrk="1" latinLnBrk="0" hangingPunct="1">
        <a:lnSpc>
          <a:spcPct val="90000"/>
        </a:lnSpc>
        <a:spcBef>
          <a:spcPts val="300"/>
        </a:spcBef>
        <a:spcAft>
          <a:spcPts val="300"/>
        </a:spcAft>
        <a:buClr>
          <a:schemeClr val="accent1"/>
        </a:buClr>
        <a:buFont typeface="Wingdings 2" pitchFamily="18" charset="2"/>
        <a:buChar char=""/>
        <a:defRPr sz="14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112DBB-0DB2-4667-AFED-2DF6F64C324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6CCEB-0159-4561-BAC3-DCEA04EDFA7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AE6713-F88D-44BE-B472-3D8FC5FDD3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3F1606-EB16-4297-B39B-C3F586FACC6E}" type="datetime1">
              <a:rPr lang="en-US" smtClean="0"/>
              <a:t>7/7/2021</a:t>
            </a:fld>
            <a:endParaRPr lang="en-US"/>
          </a:p>
        </p:txBody>
      </p:sp>
      <p:sp>
        <p:nvSpPr>
          <p:cNvPr id="5" name="Footer Placeholder 4">
            <a:extLst>
              <a:ext uri="{FF2B5EF4-FFF2-40B4-BE49-F238E27FC236}">
                <a16:creationId xmlns:a16="http://schemas.microsoft.com/office/drawing/2014/main" id="{135848A2-22D4-4C1B-AF83-8ADAB5151C4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576F955-53E3-4B4F-BF15-4BF2D3A5049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56726-D916-41A9-A7E1-404F16DDD290}" type="slidenum">
              <a:rPr lang="en-US" smtClean="0"/>
              <a:t>‹#›</a:t>
            </a:fld>
            <a:endParaRPr lang="en-US"/>
          </a:p>
        </p:txBody>
      </p:sp>
    </p:spTree>
    <p:extLst>
      <p:ext uri="{BB962C8B-B14F-4D97-AF65-F5344CB8AC3E}">
        <p14:creationId xmlns:p14="http://schemas.microsoft.com/office/powerpoint/2010/main" val="2587145485"/>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20.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8.tiff"/><Relationship Id="rId13" Type="http://schemas.openxmlformats.org/officeDocument/2006/relationships/image" Target="../media/image13.tiff"/><Relationship Id="rId18" Type="http://schemas.openxmlformats.org/officeDocument/2006/relationships/image" Target="../media/image18.png"/><Relationship Id="rId3" Type="http://schemas.openxmlformats.org/officeDocument/2006/relationships/image" Target="../media/image3.tiff"/><Relationship Id="rId7" Type="http://schemas.openxmlformats.org/officeDocument/2006/relationships/image" Target="../media/image7.tiff"/><Relationship Id="rId12" Type="http://schemas.openxmlformats.org/officeDocument/2006/relationships/image" Target="../media/image12.tiff"/><Relationship Id="rId17" Type="http://schemas.openxmlformats.org/officeDocument/2006/relationships/image" Target="../media/image17.tiff"/><Relationship Id="rId2" Type="http://schemas.openxmlformats.org/officeDocument/2006/relationships/image" Target="../media/image2.tiff"/><Relationship Id="rId16" Type="http://schemas.openxmlformats.org/officeDocument/2006/relationships/image" Target="../media/image16.svg"/><Relationship Id="rId1" Type="http://schemas.openxmlformats.org/officeDocument/2006/relationships/slideLayout" Target="../slideLayouts/slideLayout13.xml"/><Relationship Id="rId6" Type="http://schemas.openxmlformats.org/officeDocument/2006/relationships/image" Target="../media/image6.tiff"/><Relationship Id="rId11" Type="http://schemas.openxmlformats.org/officeDocument/2006/relationships/image" Target="../media/image11.tiff"/><Relationship Id="rId5" Type="http://schemas.openxmlformats.org/officeDocument/2006/relationships/image" Target="../media/image5.tiff"/><Relationship Id="rId15" Type="http://schemas.openxmlformats.org/officeDocument/2006/relationships/image" Target="../media/image15.png"/><Relationship Id="rId10" Type="http://schemas.openxmlformats.org/officeDocument/2006/relationships/image" Target="../media/image10.tiff"/><Relationship Id="rId19" Type="http://schemas.openxmlformats.org/officeDocument/2006/relationships/image" Target="../media/image19.svg"/><Relationship Id="rId4" Type="http://schemas.openxmlformats.org/officeDocument/2006/relationships/image" Target="../media/image4.tiff"/><Relationship Id="rId9" Type="http://schemas.openxmlformats.org/officeDocument/2006/relationships/image" Target="../media/image9.tiff"/><Relationship Id="rId14" Type="http://schemas.openxmlformats.org/officeDocument/2006/relationships/image" Target="../media/image14.tif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svg"/><Relationship Id="rId3" Type="http://schemas.openxmlformats.org/officeDocument/2006/relationships/image" Target="../media/image23.svg"/><Relationship Id="rId7" Type="http://schemas.openxmlformats.org/officeDocument/2006/relationships/image" Target="../media/image27.svg"/><Relationship Id="rId12" Type="http://schemas.openxmlformats.org/officeDocument/2006/relationships/image" Target="../media/image32.png"/><Relationship Id="rId2" Type="http://schemas.openxmlformats.org/officeDocument/2006/relationships/image" Target="../media/image22.png"/><Relationship Id="rId16" Type="http://schemas.openxmlformats.org/officeDocument/2006/relationships/image" Target="../media/image36.jpeg"/><Relationship Id="rId1" Type="http://schemas.openxmlformats.org/officeDocument/2006/relationships/slideLayout" Target="../slideLayouts/slideLayout13.xml"/><Relationship Id="rId6" Type="http://schemas.openxmlformats.org/officeDocument/2006/relationships/image" Target="../media/image26.png"/><Relationship Id="rId11" Type="http://schemas.openxmlformats.org/officeDocument/2006/relationships/image" Target="../media/image31.svg"/><Relationship Id="rId5" Type="http://schemas.openxmlformats.org/officeDocument/2006/relationships/image" Target="../media/image25.svg"/><Relationship Id="rId15" Type="http://schemas.openxmlformats.org/officeDocument/2006/relationships/image" Target="../media/image3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 Id="rId14" Type="http://schemas.openxmlformats.org/officeDocument/2006/relationships/image" Target="../media/image3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289ECD-6FC4-414B-9DDA-52C9A93EEA40}"/>
              </a:ext>
            </a:extLst>
          </p:cNvPr>
          <p:cNvSpPr>
            <a:spLocks noGrp="1"/>
          </p:cNvSpPr>
          <p:nvPr>
            <p:ph type="ctrTitle"/>
          </p:nvPr>
        </p:nvSpPr>
        <p:spPr/>
        <p:txBody>
          <a:bodyPr/>
          <a:lstStyle/>
          <a:p>
            <a:r>
              <a:rPr lang="en-US" dirty="0"/>
              <a:t>Evolution, The Devil and The Atonement</a:t>
            </a:r>
          </a:p>
        </p:txBody>
      </p:sp>
      <p:sp>
        <p:nvSpPr>
          <p:cNvPr id="3" name="Subtitle 2">
            <a:extLst>
              <a:ext uri="{FF2B5EF4-FFF2-40B4-BE49-F238E27FC236}">
                <a16:creationId xmlns:a16="http://schemas.microsoft.com/office/drawing/2014/main" id="{F4D7E208-8B93-4CE5-9C5E-CC24B62C71BE}"/>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3195717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2DC2-1A48-418F-877B-745F1B69BEA1}"/>
              </a:ext>
            </a:extLst>
          </p:cNvPr>
          <p:cNvSpPr>
            <a:spLocks noGrp="1"/>
          </p:cNvSpPr>
          <p:nvPr>
            <p:ph type="title"/>
          </p:nvPr>
        </p:nvSpPr>
        <p:spPr>
          <a:xfrm>
            <a:off x="838200" y="365126"/>
            <a:ext cx="10515600" cy="897618"/>
          </a:xfrm>
        </p:spPr>
        <p:txBody>
          <a:bodyPr/>
          <a:lstStyle/>
          <a:p>
            <a:r>
              <a:rPr lang="en-US" dirty="0"/>
              <a:t>Approach to answering the questions</a:t>
            </a:r>
          </a:p>
        </p:txBody>
      </p:sp>
      <p:sp>
        <p:nvSpPr>
          <p:cNvPr id="3" name="Content Placeholder 2">
            <a:extLst>
              <a:ext uri="{FF2B5EF4-FFF2-40B4-BE49-F238E27FC236}">
                <a16:creationId xmlns:a16="http://schemas.microsoft.com/office/drawing/2014/main" id="{E4C04F8D-DDAF-4384-90BE-FDF6C7F66B72}"/>
              </a:ext>
            </a:extLst>
          </p:cNvPr>
          <p:cNvSpPr>
            <a:spLocks noGrp="1"/>
          </p:cNvSpPr>
          <p:nvPr>
            <p:ph idx="1"/>
          </p:nvPr>
        </p:nvSpPr>
        <p:spPr>
          <a:xfrm>
            <a:off x="838200" y="1360714"/>
            <a:ext cx="10515600" cy="4816249"/>
          </a:xfrm>
        </p:spPr>
        <p:txBody>
          <a:bodyPr>
            <a:normAutofit fontScale="85000" lnSpcReduction="10000"/>
          </a:bodyPr>
          <a:lstStyle/>
          <a:p>
            <a:pPr>
              <a:spcBef>
                <a:spcPts val="2200"/>
              </a:spcBef>
            </a:pPr>
            <a:r>
              <a:rPr lang="en-US" b="1" dirty="0">
                <a:solidFill>
                  <a:schemeClr val="accent6">
                    <a:lumMod val="50000"/>
                  </a:schemeClr>
                </a:solidFill>
              </a:rPr>
              <a:t>BASF 5</a:t>
            </a:r>
            <a:r>
              <a:rPr lang="en-US" b="1" dirty="0"/>
              <a:t>: </a:t>
            </a:r>
            <a:r>
              <a:rPr lang="en-US" dirty="0"/>
              <a:t>A sentence which defiled and became a </a:t>
            </a:r>
            <a:r>
              <a:rPr lang="en-US" dirty="0">
                <a:solidFill>
                  <a:schemeClr val="accent1"/>
                </a:solidFill>
              </a:rPr>
              <a:t>physical law of his being </a:t>
            </a:r>
            <a:r>
              <a:rPr lang="en-US" dirty="0">
                <a:solidFill>
                  <a:srgbClr val="C00000"/>
                </a:solidFill>
              </a:rPr>
              <a:t>(the Devil) </a:t>
            </a:r>
            <a:r>
              <a:rPr lang="en-US" dirty="0"/>
              <a:t>, and was transmitted to all his posterity </a:t>
            </a:r>
          </a:p>
          <a:p>
            <a:pPr>
              <a:spcBef>
                <a:spcPts val="2200"/>
              </a:spcBef>
            </a:pPr>
            <a:r>
              <a:rPr lang="en-US" b="1" dirty="0">
                <a:solidFill>
                  <a:schemeClr val="accent6">
                    <a:lumMod val="50000"/>
                  </a:schemeClr>
                </a:solidFill>
              </a:rPr>
              <a:t>BASF 6</a:t>
            </a:r>
            <a:r>
              <a:rPr lang="en-US" dirty="0">
                <a:solidFill>
                  <a:schemeClr val="accent6">
                    <a:lumMod val="50000"/>
                  </a:schemeClr>
                </a:solidFill>
              </a:rPr>
              <a:t>:  </a:t>
            </a:r>
            <a:r>
              <a:rPr lang="en-US" dirty="0"/>
              <a:t>Just and necessary </a:t>
            </a:r>
            <a:r>
              <a:rPr lang="en-US" dirty="0">
                <a:solidFill>
                  <a:schemeClr val="accent1"/>
                </a:solidFill>
              </a:rPr>
              <a:t>law of sin and death </a:t>
            </a:r>
            <a:r>
              <a:rPr lang="en-US" dirty="0">
                <a:solidFill>
                  <a:srgbClr val="C00000"/>
                </a:solidFill>
              </a:rPr>
              <a:t>(the Devil) </a:t>
            </a:r>
            <a:endParaRPr lang="en-US" dirty="0">
              <a:solidFill>
                <a:schemeClr val="accent1"/>
              </a:solidFill>
            </a:endParaRPr>
          </a:p>
          <a:p>
            <a:pPr>
              <a:spcBef>
                <a:spcPts val="2200"/>
              </a:spcBef>
            </a:pPr>
            <a:r>
              <a:rPr lang="en-US" b="1" dirty="0">
                <a:solidFill>
                  <a:schemeClr val="accent6">
                    <a:lumMod val="50000"/>
                  </a:schemeClr>
                </a:solidFill>
              </a:rPr>
              <a:t>BASF 8:  </a:t>
            </a:r>
            <a:r>
              <a:rPr lang="en-US" dirty="0"/>
              <a:t>The </a:t>
            </a:r>
            <a:r>
              <a:rPr lang="en-US" dirty="0">
                <a:solidFill>
                  <a:schemeClr val="accent1"/>
                </a:solidFill>
              </a:rPr>
              <a:t>condemned line </a:t>
            </a:r>
            <a:r>
              <a:rPr lang="en-US" dirty="0">
                <a:solidFill>
                  <a:srgbClr val="C00000"/>
                </a:solidFill>
              </a:rPr>
              <a:t>(the Devil)</a:t>
            </a:r>
            <a:r>
              <a:rPr lang="en-US" dirty="0">
                <a:solidFill>
                  <a:schemeClr val="accent1"/>
                </a:solidFill>
              </a:rPr>
              <a:t> </a:t>
            </a:r>
            <a:r>
              <a:rPr lang="en-US" dirty="0"/>
              <a:t>of Abraham and David … </a:t>
            </a:r>
            <a:r>
              <a:rPr lang="en-US" dirty="0">
                <a:solidFill>
                  <a:schemeClr val="accent1"/>
                </a:solidFill>
              </a:rPr>
              <a:t>wearing their condemned nature </a:t>
            </a:r>
            <a:r>
              <a:rPr lang="en-US" dirty="0">
                <a:solidFill>
                  <a:srgbClr val="C00000"/>
                </a:solidFill>
              </a:rPr>
              <a:t>(the Devil)</a:t>
            </a:r>
            <a:r>
              <a:rPr lang="en-US" dirty="0"/>
              <a:t> ... abrogate </a:t>
            </a:r>
            <a:r>
              <a:rPr lang="en-US" dirty="0">
                <a:solidFill>
                  <a:schemeClr val="accent1"/>
                </a:solidFill>
              </a:rPr>
              <a:t>the law of condemnation </a:t>
            </a:r>
            <a:r>
              <a:rPr lang="en-US" dirty="0">
                <a:solidFill>
                  <a:srgbClr val="C00000"/>
                </a:solidFill>
              </a:rPr>
              <a:t>(destroy the Devil) </a:t>
            </a:r>
            <a:r>
              <a:rPr lang="en-US" dirty="0">
                <a:solidFill>
                  <a:schemeClr val="accent1"/>
                </a:solidFill>
              </a:rPr>
              <a:t> </a:t>
            </a:r>
            <a:r>
              <a:rPr lang="en-US" dirty="0"/>
              <a:t>for himself and all who should believe and obey him </a:t>
            </a:r>
          </a:p>
          <a:p>
            <a:pPr>
              <a:spcBef>
                <a:spcPts val="2200"/>
              </a:spcBef>
            </a:pPr>
            <a:r>
              <a:rPr lang="en-US" b="1" dirty="0">
                <a:solidFill>
                  <a:schemeClr val="accent6">
                    <a:lumMod val="50000"/>
                  </a:schemeClr>
                </a:solidFill>
              </a:rPr>
              <a:t>BASF 9: </a:t>
            </a:r>
            <a:r>
              <a:rPr lang="en-US" dirty="0"/>
              <a:t>A human mother, enabling him </a:t>
            </a:r>
            <a:r>
              <a:rPr lang="en-US" dirty="0">
                <a:solidFill>
                  <a:schemeClr val="accent1"/>
                </a:solidFill>
              </a:rPr>
              <a:t>to bear our condemnation </a:t>
            </a:r>
            <a:r>
              <a:rPr lang="en-US" dirty="0">
                <a:solidFill>
                  <a:srgbClr val="C00000"/>
                </a:solidFill>
              </a:rPr>
              <a:t>(the Devil)</a:t>
            </a:r>
            <a:r>
              <a:rPr lang="en-US" dirty="0"/>
              <a:t> </a:t>
            </a:r>
            <a:endParaRPr lang="en-US" dirty="0">
              <a:solidFill>
                <a:schemeClr val="accent1"/>
              </a:solidFill>
            </a:endParaRPr>
          </a:p>
          <a:p>
            <a:pPr>
              <a:spcBef>
                <a:spcPts val="2200"/>
              </a:spcBef>
            </a:pPr>
            <a:r>
              <a:rPr lang="en-US" b="1" dirty="0">
                <a:solidFill>
                  <a:schemeClr val="accent6">
                    <a:lumMod val="50000"/>
                  </a:schemeClr>
                </a:solidFill>
              </a:rPr>
              <a:t>BASF 10: </a:t>
            </a:r>
            <a:r>
              <a:rPr lang="en-US" dirty="0"/>
              <a:t>a sufferer, in the days of his flesh, from </a:t>
            </a:r>
            <a:r>
              <a:rPr lang="en-US" dirty="0">
                <a:solidFill>
                  <a:schemeClr val="accent1"/>
                </a:solidFill>
              </a:rPr>
              <a:t>all the effects that came by Adam’s transgression, including the death that passed upon all men, which he shared by partaking of their physical nature</a:t>
            </a:r>
            <a:r>
              <a:rPr lang="en-US" dirty="0"/>
              <a:t> </a:t>
            </a:r>
            <a:r>
              <a:rPr lang="en-US" dirty="0">
                <a:solidFill>
                  <a:srgbClr val="C00000"/>
                </a:solidFill>
              </a:rPr>
              <a:t>(the Devil)</a:t>
            </a:r>
          </a:p>
          <a:p>
            <a:pPr>
              <a:spcBef>
                <a:spcPts val="2200"/>
              </a:spcBef>
            </a:pPr>
            <a:r>
              <a:rPr lang="en-US" b="1" dirty="0">
                <a:solidFill>
                  <a:schemeClr val="accent6">
                    <a:lumMod val="50000"/>
                  </a:schemeClr>
                </a:solidFill>
              </a:rPr>
              <a:t>BASF 12: </a:t>
            </a:r>
            <a:r>
              <a:rPr lang="en-US" dirty="0"/>
              <a:t>The condemnation of </a:t>
            </a:r>
            <a:r>
              <a:rPr lang="en-US" dirty="0">
                <a:solidFill>
                  <a:schemeClr val="accent1"/>
                </a:solidFill>
              </a:rPr>
              <a:t>sin in the flesh </a:t>
            </a:r>
            <a:r>
              <a:rPr lang="en-US" dirty="0">
                <a:solidFill>
                  <a:srgbClr val="C00000"/>
                </a:solidFill>
              </a:rPr>
              <a:t>(destroy the Devil)</a:t>
            </a:r>
            <a:r>
              <a:rPr lang="en-US" dirty="0"/>
              <a:t> </a:t>
            </a:r>
            <a:endParaRPr lang="en-US" dirty="0">
              <a:solidFill>
                <a:schemeClr val="accent1"/>
              </a:solidFill>
            </a:endParaRPr>
          </a:p>
          <a:p>
            <a:pPr>
              <a:spcBef>
                <a:spcPts val="2200"/>
              </a:spcBef>
            </a:pPr>
            <a:endParaRPr lang="en-US" dirty="0"/>
          </a:p>
          <a:p>
            <a:endParaRPr lang="en-US" dirty="0"/>
          </a:p>
        </p:txBody>
      </p:sp>
      <p:sp>
        <p:nvSpPr>
          <p:cNvPr id="4" name="Footer Placeholder 3">
            <a:extLst>
              <a:ext uri="{FF2B5EF4-FFF2-40B4-BE49-F238E27FC236}">
                <a16:creationId xmlns:a16="http://schemas.microsoft.com/office/drawing/2014/main" id="{21C49DA9-A884-43CA-A30B-45E1B129EA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2E7E54D-567F-4E11-9EF5-84868B4824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56726-D916-41A9-A7E1-404F16DDD2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71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E2DC2-1A48-418F-877B-745F1B69BEA1}"/>
              </a:ext>
            </a:extLst>
          </p:cNvPr>
          <p:cNvSpPr>
            <a:spLocks noGrp="1"/>
          </p:cNvSpPr>
          <p:nvPr>
            <p:ph type="title"/>
          </p:nvPr>
        </p:nvSpPr>
        <p:spPr>
          <a:xfrm>
            <a:off x="838200" y="365126"/>
            <a:ext cx="10515600" cy="897618"/>
          </a:xfrm>
        </p:spPr>
        <p:txBody>
          <a:bodyPr/>
          <a:lstStyle/>
          <a:p>
            <a:r>
              <a:rPr lang="en-US" dirty="0"/>
              <a:t>Approach to answering the questions</a:t>
            </a:r>
          </a:p>
        </p:txBody>
      </p:sp>
      <p:sp>
        <p:nvSpPr>
          <p:cNvPr id="3" name="Content Placeholder 2">
            <a:extLst>
              <a:ext uri="{FF2B5EF4-FFF2-40B4-BE49-F238E27FC236}">
                <a16:creationId xmlns:a16="http://schemas.microsoft.com/office/drawing/2014/main" id="{E4C04F8D-DDAF-4384-90BE-FDF6C7F66B72}"/>
              </a:ext>
            </a:extLst>
          </p:cNvPr>
          <p:cNvSpPr>
            <a:spLocks noGrp="1"/>
          </p:cNvSpPr>
          <p:nvPr>
            <p:ph idx="1"/>
          </p:nvPr>
        </p:nvSpPr>
        <p:spPr>
          <a:xfrm>
            <a:off x="838200" y="1360714"/>
            <a:ext cx="10515600" cy="4816249"/>
          </a:xfrm>
        </p:spPr>
        <p:txBody>
          <a:bodyPr>
            <a:normAutofit/>
          </a:bodyPr>
          <a:lstStyle/>
          <a:p>
            <a:pPr>
              <a:spcBef>
                <a:spcPts val="2200"/>
              </a:spcBef>
            </a:pPr>
            <a:r>
              <a:rPr lang="en-US" b="1" dirty="0">
                <a:solidFill>
                  <a:schemeClr val="accent6">
                    <a:lumMod val="50000"/>
                  </a:schemeClr>
                </a:solidFill>
              </a:rPr>
              <a:t>BASF 26</a:t>
            </a:r>
            <a:r>
              <a:rPr lang="en-US" b="1" dirty="0"/>
              <a:t>: </a:t>
            </a:r>
            <a:r>
              <a:rPr lang="en-US" dirty="0"/>
              <a:t>Kingdom of God … </a:t>
            </a:r>
            <a:r>
              <a:rPr lang="en-US" dirty="0">
                <a:solidFill>
                  <a:schemeClr val="accent1"/>
                </a:solidFill>
              </a:rPr>
              <a:t>sin and death </a:t>
            </a:r>
            <a:r>
              <a:rPr lang="en-US" dirty="0">
                <a:solidFill>
                  <a:srgbClr val="C00000"/>
                </a:solidFill>
              </a:rPr>
              <a:t>(the works of the Devil)</a:t>
            </a:r>
            <a:r>
              <a:rPr lang="en-US" dirty="0">
                <a:solidFill>
                  <a:schemeClr val="accent1"/>
                </a:solidFill>
              </a:rPr>
              <a:t> </a:t>
            </a:r>
            <a:r>
              <a:rPr lang="en-US" dirty="0"/>
              <a:t>will continue a thousand years among the earth’s inhabitants  …. </a:t>
            </a:r>
          </a:p>
          <a:p>
            <a:pPr>
              <a:spcBef>
                <a:spcPts val="2200"/>
              </a:spcBef>
            </a:pPr>
            <a:r>
              <a:rPr lang="en-US" b="1" dirty="0">
                <a:solidFill>
                  <a:schemeClr val="accent6">
                    <a:lumMod val="50000"/>
                  </a:schemeClr>
                </a:solidFill>
              </a:rPr>
              <a:t>BASF 28</a:t>
            </a:r>
            <a:r>
              <a:rPr lang="en-US" dirty="0">
                <a:solidFill>
                  <a:schemeClr val="accent6">
                    <a:lumMod val="50000"/>
                  </a:schemeClr>
                </a:solidFill>
              </a:rPr>
              <a:t>: </a:t>
            </a:r>
            <a:r>
              <a:rPr lang="en-US" dirty="0"/>
              <a:t>The mission of the Kingdom will be to subdue </a:t>
            </a:r>
            <a:r>
              <a:rPr lang="en-US" dirty="0">
                <a:solidFill>
                  <a:schemeClr val="accent1"/>
                </a:solidFill>
              </a:rPr>
              <a:t>all enemies, and finally death itself</a:t>
            </a:r>
            <a:r>
              <a:rPr lang="en-US" dirty="0"/>
              <a:t> </a:t>
            </a:r>
            <a:r>
              <a:rPr lang="en-US" dirty="0">
                <a:solidFill>
                  <a:srgbClr val="C00000"/>
                </a:solidFill>
              </a:rPr>
              <a:t>(destroy the works of the Devil) </a:t>
            </a:r>
          </a:p>
          <a:p>
            <a:pPr>
              <a:spcBef>
                <a:spcPts val="2200"/>
              </a:spcBef>
            </a:pPr>
            <a:r>
              <a:rPr lang="en-US" b="1" dirty="0">
                <a:solidFill>
                  <a:schemeClr val="accent6">
                    <a:lumMod val="50000"/>
                  </a:schemeClr>
                </a:solidFill>
              </a:rPr>
              <a:t>BASF 30</a:t>
            </a:r>
            <a:r>
              <a:rPr lang="en-US" dirty="0">
                <a:solidFill>
                  <a:schemeClr val="accent6">
                    <a:lumMod val="50000"/>
                  </a:schemeClr>
                </a:solidFill>
              </a:rPr>
              <a:t>: </a:t>
            </a:r>
            <a:r>
              <a:rPr lang="en-US" dirty="0">
                <a:solidFill>
                  <a:schemeClr val="accent1"/>
                </a:solidFill>
              </a:rPr>
              <a:t>sin and death </a:t>
            </a:r>
            <a:r>
              <a:rPr lang="en-US" dirty="0"/>
              <a:t>having been taken out of the way </a:t>
            </a:r>
            <a:r>
              <a:rPr lang="en-US" dirty="0">
                <a:solidFill>
                  <a:srgbClr val="C00000"/>
                </a:solidFill>
              </a:rPr>
              <a:t>(works of the Devil destroyed)</a:t>
            </a:r>
            <a:r>
              <a:rPr lang="en-US" dirty="0">
                <a:solidFill>
                  <a:schemeClr val="accent1"/>
                </a:solidFill>
              </a:rPr>
              <a:t>, </a:t>
            </a:r>
            <a:r>
              <a:rPr lang="en-US" dirty="0"/>
              <a:t>and the race </a:t>
            </a:r>
            <a:r>
              <a:rPr lang="en-US" dirty="0">
                <a:solidFill>
                  <a:schemeClr val="accent1"/>
                </a:solidFill>
              </a:rPr>
              <a:t>completely restored to the friendship of the Deity </a:t>
            </a:r>
            <a:r>
              <a:rPr lang="en-US" dirty="0">
                <a:solidFill>
                  <a:srgbClr val="C00000"/>
                </a:solidFill>
              </a:rPr>
              <a:t>(the Devil destroyed)</a:t>
            </a:r>
            <a:endParaRPr lang="en-US" dirty="0"/>
          </a:p>
          <a:p>
            <a:endParaRPr lang="en-US" dirty="0"/>
          </a:p>
        </p:txBody>
      </p:sp>
      <p:sp>
        <p:nvSpPr>
          <p:cNvPr id="4" name="Footer Placeholder 3">
            <a:extLst>
              <a:ext uri="{FF2B5EF4-FFF2-40B4-BE49-F238E27FC236}">
                <a16:creationId xmlns:a16="http://schemas.microsoft.com/office/drawing/2014/main" id="{21C49DA9-A884-43CA-A30B-45E1B129EA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32E7E54D-567F-4E11-9EF5-84868B4824D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EF56726-D916-41A9-A7E1-404F16DDD290}"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8337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25E504F-AF91-4521-8D32-ACBA97312BBF}"/>
              </a:ext>
            </a:extLst>
          </p:cNvPr>
          <p:cNvPicPr>
            <a:picLocks noGrp="1" noChangeAspect="1"/>
          </p:cNvPicPr>
          <p:nvPr>
            <p:ph idx="1"/>
          </p:nvPr>
        </p:nvPicPr>
        <p:blipFill>
          <a:blip r:embed="rId2"/>
          <a:stretch>
            <a:fillRect/>
          </a:stretch>
        </p:blipFill>
        <p:spPr>
          <a:xfrm>
            <a:off x="119460" y="854418"/>
            <a:ext cx="11953080" cy="5501932"/>
          </a:xfrm>
        </p:spPr>
      </p:pic>
      <p:sp>
        <p:nvSpPr>
          <p:cNvPr id="5" name="Slide Number Placeholder 4">
            <a:extLst>
              <a:ext uri="{FF2B5EF4-FFF2-40B4-BE49-F238E27FC236}">
                <a16:creationId xmlns:a16="http://schemas.microsoft.com/office/drawing/2014/main" id="{6EF5C6BD-A027-40A3-9BCA-2E0123BB93A6}"/>
              </a:ext>
            </a:extLst>
          </p:cNvPr>
          <p:cNvSpPr>
            <a:spLocks noGrp="1"/>
          </p:cNvSpPr>
          <p:nvPr>
            <p:ph type="sldNum" sz="quarter" idx="12"/>
          </p:nvPr>
        </p:nvSpPr>
        <p:spPr/>
        <p:txBody>
          <a:bodyPr/>
          <a:lstStyle/>
          <a:p>
            <a:fld id="{9EF56726-D916-41A9-A7E1-404F16DDD290}" type="slidenum">
              <a:rPr lang="en-US" smtClean="0"/>
              <a:t>12</a:t>
            </a:fld>
            <a:endParaRPr lang="en-US"/>
          </a:p>
        </p:txBody>
      </p:sp>
      <p:sp>
        <p:nvSpPr>
          <p:cNvPr id="2" name="TextBox 1">
            <a:extLst>
              <a:ext uri="{FF2B5EF4-FFF2-40B4-BE49-F238E27FC236}">
                <a16:creationId xmlns:a16="http://schemas.microsoft.com/office/drawing/2014/main" id="{18AAAE52-17EA-4870-863C-8706CEFABA03}"/>
              </a:ext>
            </a:extLst>
          </p:cNvPr>
          <p:cNvSpPr txBox="1"/>
          <p:nvPr/>
        </p:nvSpPr>
        <p:spPr>
          <a:xfrm>
            <a:off x="733338" y="0"/>
            <a:ext cx="11048301" cy="584775"/>
          </a:xfrm>
          <a:prstGeom prst="rect">
            <a:avLst/>
          </a:prstGeom>
          <a:noFill/>
        </p:spPr>
        <p:txBody>
          <a:bodyPr wrap="square" rtlCol="0">
            <a:spAutoFit/>
          </a:bodyPr>
          <a:lstStyle/>
          <a:p>
            <a:r>
              <a:rPr lang="en-US" sz="3200" dirty="0"/>
              <a:t>Clause 26 - Dragon - Old serpent - The Devil – Satan – King Sin</a:t>
            </a:r>
          </a:p>
        </p:txBody>
      </p:sp>
      <p:sp>
        <p:nvSpPr>
          <p:cNvPr id="3" name="TextBox 2">
            <a:extLst>
              <a:ext uri="{FF2B5EF4-FFF2-40B4-BE49-F238E27FC236}">
                <a16:creationId xmlns:a16="http://schemas.microsoft.com/office/drawing/2014/main" id="{0893E7EF-6B34-40FD-A959-DCA3C21F1FB5}"/>
              </a:ext>
            </a:extLst>
          </p:cNvPr>
          <p:cNvSpPr txBox="1"/>
          <p:nvPr/>
        </p:nvSpPr>
        <p:spPr>
          <a:xfrm>
            <a:off x="733338" y="6233020"/>
            <a:ext cx="10717634" cy="800219"/>
          </a:xfrm>
          <a:prstGeom prst="rect">
            <a:avLst/>
          </a:prstGeom>
          <a:noFill/>
        </p:spPr>
        <p:txBody>
          <a:bodyPr wrap="square" rtlCol="0">
            <a:spAutoFit/>
          </a:bodyPr>
          <a:lstStyle/>
          <a:p>
            <a:r>
              <a:rPr lang="en-US" sz="2800" b="1" u="sng" dirty="0">
                <a:highlight>
                  <a:srgbClr val="FFFF00"/>
                </a:highlight>
              </a:rPr>
              <a:t>King Sin and death will continue </a:t>
            </a:r>
            <a:r>
              <a:rPr lang="en-US" sz="2800" dirty="0">
                <a:highlight>
                  <a:srgbClr val="FFFF00"/>
                </a:highlight>
              </a:rPr>
              <a:t>among the earth’s </a:t>
            </a:r>
            <a:r>
              <a:rPr lang="en-US" sz="2800" b="1" u="sng" dirty="0">
                <a:highlight>
                  <a:srgbClr val="FFFF00"/>
                </a:highlight>
              </a:rPr>
              <a:t>subject inhabitants</a:t>
            </a:r>
            <a:endParaRPr lang="en-US" sz="2800" b="1" u="sng" dirty="0"/>
          </a:p>
          <a:p>
            <a:endParaRPr lang="en-US" dirty="0"/>
          </a:p>
        </p:txBody>
      </p:sp>
    </p:spTree>
    <p:extLst>
      <p:ext uri="{BB962C8B-B14F-4D97-AF65-F5344CB8AC3E}">
        <p14:creationId xmlns:p14="http://schemas.microsoft.com/office/powerpoint/2010/main" val="1471018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F4A7D-A29A-4B8E-980D-E412644A811C}"/>
              </a:ext>
            </a:extLst>
          </p:cNvPr>
          <p:cNvSpPr>
            <a:spLocks noGrp="1"/>
          </p:cNvSpPr>
          <p:nvPr>
            <p:ph type="title"/>
          </p:nvPr>
        </p:nvSpPr>
        <p:spPr/>
        <p:txBody>
          <a:bodyPr>
            <a:normAutofit/>
          </a:bodyPr>
          <a:lstStyle/>
          <a:p>
            <a:r>
              <a:rPr lang="en-US" sz="3200" dirty="0"/>
              <a:t>The Devil in the BASF - Hebrews 2:14–17</a:t>
            </a:r>
          </a:p>
        </p:txBody>
      </p:sp>
      <p:sp>
        <p:nvSpPr>
          <p:cNvPr id="3" name="Content Placeholder 2">
            <a:extLst>
              <a:ext uri="{FF2B5EF4-FFF2-40B4-BE49-F238E27FC236}">
                <a16:creationId xmlns:a16="http://schemas.microsoft.com/office/drawing/2014/main" id="{09A466DE-2AEF-4FAF-82A6-1AF9C67B488C}"/>
              </a:ext>
            </a:extLst>
          </p:cNvPr>
          <p:cNvSpPr>
            <a:spLocks noGrp="1"/>
          </p:cNvSpPr>
          <p:nvPr>
            <p:ph idx="1"/>
          </p:nvPr>
        </p:nvSpPr>
        <p:spPr/>
        <p:txBody>
          <a:bodyPr>
            <a:normAutofit fontScale="77500" lnSpcReduction="20000"/>
          </a:bodyPr>
          <a:lstStyle/>
          <a:p>
            <a:r>
              <a:rPr lang="en-US" sz="2800" dirty="0">
                <a:effectLst/>
                <a:latin typeface="Calibri" panose="020F0502020204030204" pitchFamily="34" charset="0"/>
                <a:ea typeface="Calibri" panose="020F0502020204030204" pitchFamily="34" charset="0"/>
              </a:rPr>
              <a:t>X.—That being so begotten of God, and inhabited and used by God through the indwelling of the Holy Spirit, Jesus was Emmanuel, God with us, God manifest in the flesh—yet was, during his natural life, of like nature with mortal man, being made of a woman, of the house and lineage of David, and therefore a sufferer, in the days of his flesh, from </a:t>
            </a:r>
            <a:r>
              <a:rPr lang="en-US" sz="2800" dirty="0">
                <a:effectLst/>
                <a:highlight>
                  <a:srgbClr val="FFFF00"/>
                </a:highlight>
                <a:latin typeface="Calibri" panose="020F0502020204030204" pitchFamily="34" charset="0"/>
                <a:ea typeface="Calibri" panose="020F0502020204030204" pitchFamily="34" charset="0"/>
              </a:rPr>
              <a:t>all the effects that came by Adam’s transgression, including the death that passed upon all men, which he shared by partaking of their </a:t>
            </a:r>
            <a:r>
              <a:rPr lang="en-US" sz="2800" b="1" u="sng" dirty="0">
                <a:effectLst/>
                <a:highlight>
                  <a:srgbClr val="FFFF00"/>
                </a:highlight>
                <a:latin typeface="Calibri" panose="020F0502020204030204" pitchFamily="34" charset="0"/>
                <a:ea typeface="Calibri" panose="020F0502020204030204" pitchFamily="34" charset="0"/>
              </a:rPr>
              <a:t>physical nature</a:t>
            </a:r>
            <a:r>
              <a:rPr lang="en-US" sz="2800" dirty="0">
                <a:effectLst/>
                <a:latin typeface="Calibri" panose="020F0502020204030204" pitchFamily="34" charset="0"/>
                <a:ea typeface="Calibri" panose="020F0502020204030204" pitchFamily="34" charset="0"/>
              </a:rPr>
              <a:t>.—Matthew 1:23; 1 Timothy 3:16; </a:t>
            </a:r>
            <a:r>
              <a:rPr lang="en-US" sz="2800" dirty="0">
                <a:effectLst/>
                <a:highlight>
                  <a:srgbClr val="00FFFF"/>
                </a:highlight>
                <a:latin typeface="Calibri" panose="020F0502020204030204" pitchFamily="34" charset="0"/>
                <a:ea typeface="Calibri" panose="020F0502020204030204" pitchFamily="34" charset="0"/>
              </a:rPr>
              <a:t>Hebrews 2:14</a:t>
            </a:r>
            <a:r>
              <a:rPr lang="en-US" sz="2800" dirty="0">
                <a:effectLst/>
                <a:latin typeface="Calibri" panose="020F0502020204030204" pitchFamily="34" charset="0"/>
                <a:ea typeface="Calibri" panose="020F0502020204030204" pitchFamily="34" charset="0"/>
              </a:rPr>
              <a:t>; Galatians 4:4; </a:t>
            </a:r>
            <a:r>
              <a:rPr lang="en-US" sz="2800" dirty="0">
                <a:effectLst/>
                <a:highlight>
                  <a:srgbClr val="00FFFF"/>
                </a:highlight>
                <a:latin typeface="Calibri" panose="020F0502020204030204" pitchFamily="34" charset="0"/>
                <a:ea typeface="Calibri" panose="020F0502020204030204" pitchFamily="34" charset="0"/>
              </a:rPr>
              <a:t>Hebrews 2:17</a:t>
            </a:r>
            <a:r>
              <a:rPr lang="en-US" sz="2800" dirty="0">
                <a:effectLst/>
                <a:latin typeface="Calibri" panose="020F0502020204030204" pitchFamily="34" charset="0"/>
                <a:ea typeface="Calibri" panose="020F0502020204030204" pitchFamily="34" charset="0"/>
              </a:rPr>
              <a:t>.</a:t>
            </a:r>
          </a:p>
          <a:p>
            <a:r>
              <a:rPr lang="en-US" sz="2800" dirty="0"/>
              <a:t>XII.—That for delivering this message, he was put to death by the Jews and Romans, who were, however, but instruments in the hands of God, for the doing of that which He had determined before to be done, viz., </a:t>
            </a:r>
            <a:r>
              <a:rPr lang="en-US" sz="2800" dirty="0">
                <a:highlight>
                  <a:srgbClr val="FFFF00"/>
                </a:highlight>
              </a:rPr>
              <a:t>the </a:t>
            </a:r>
            <a:r>
              <a:rPr lang="en-US" sz="2800" b="1" u="sng" dirty="0">
                <a:highlight>
                  <a:srgbClr val="FFFF00"/>
                </a:highlight>
              </a:rPr>
              <a:t>condemnation of sin the flesh</a:t>
            </a:r>
            <a:r>
              <a:rPr lang="en-US" sz="2800" dirty="0">
                <a:highlight>
                  <a:srgbClr val="FFFF00"/>
                </a:highlight>
              </a:rPr>
              <a:t>, through the offering of the body of Jesus once for all, </a:t>
            </a:r>
            <a:r>
              <a:rPr lang="en-US" sz="2800" dirty="0">
                <a:highlight>
                  <a:srgbClr val="00FF00"/>
                </a:highlight>
              </a:rPr>
              <a:t>as propitiation </a:t>
            </a:r>
            <a:r>
              <a:rPr lang="en-US" sz="2800" dirty="0">
                <a:highlight>
                  <a:srgbClr val="FFFF00"/>
                </a:highlight>
              </a:rPr>
              <a:t>to declare the righteousness of God, as a basis for the remission of sins</a:t>
            </a:r>
            <a:r>
              <a:rPr lang="en-US" sz="2800" dirty="0"/>
              <a:t>. All who approach God through this crucified, but risen, </a:t>
            </a:r>
            <a:r>
              <a:rPr lang="en-US" sz="2800" b="1" u="sng" dirty="0">
                <a:highlight>
                  <a:srgbClr val="FFFF00"/>
                </a:highlight>
              </a:rPr>
              <a:t>representative of Adam’s disobedient race</a:t>
            </a:r>
            <a:r>
              <a:rPr lang="en-US" sz="2800" dirty="0"/>
              <a:t>, are </a:t>
            </a:r>
            <a:r>
              <a:rPr lang="en-US" sz="2800" b="1" u="sng" dirty="0"/>
              <a:t>forgiven</a:t>
            </a:r>
            <a:r>
              <a:rPr lang="en-US" sz="2800" dirty="0"/>
              <a:t>. Therefore, by a figure, </a:t>
            </a:r>
            <a:r>
              <a:rPr lang="en-US" sz="2800" b="1" u="sng" dirty="0"/>
              <a:t>his blood </a:t>
            </a:r>
            <a:r>
              <a:rPr lang="en-US" sz="2800" b="1" u="sng" dirty="0" err="1"/>
              <a:t>cleanseth</a:t>
            </a:r>
            <a:r>
              <a:rPr lang="en-US" sz="2800" b="1" u="sng" dirty="0"/>
              <a:t> from sin</a:t>
            </a:r>
            <a:r>
              <a:rPr lang="en-US" sz="2800" dirty="0"/>
              <a:t>. - Luke 19:47; 20:1–16; John 11:45–53; Acts 10:38, 39; 13:26–29; 4:27, 28; Romans 8:3; Hebrews 10:10; Acts 13:38; 1 John 1:7; John 14:6; Acts 4:12; 1 Peter 3:18; 2:24; Hebrews 9:14; 7:27; 9:26–28; Galatians 1:4; Romans 3:25; 15:8; Galatians 3:21, 22; 2:21; 4:4, 5; Hebrews 9:15; Luke 22:20; 24:26, 46, 47; Matthew 26:28</a:t>
            </a:r>
          </a:p>
        </p:txBody>
      </p:sp>
      <p:sp>
        <p:nvSpPr>
          <p:cNvPr id="4" name="Footer Placeholder 3">
            <a:extLst>
              <a:ext uri="{FF2B5EF4-FFF2-40B4-BE49-F238E27FC236}">
                <a16:creationId xmlns:a16="http://schemas.microsoft.com/office/drawing/2014/main" id="{F8F79946-9019-4592-AA5C-BA53AC337EF5}"/>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D4B0605-95CF-448C-970B-B5125CB228B5}"/>
              </a:ext>
            </a:extLst>
          </p:cNvPr>
          <p:cNvSpPr>
            <a:spLocks noGrp="1"/>
          </p:cNvSpPr>
          <p:nvPr>
            <p:ph type="sldNum" sz="quarter" idx="12"/>
          </p:nvPr>
        </p:nvSpPr>
        <p:spPr/>
        <p:txBody>
          <a:bodyPr/>
          <a:lstStyle/>
          <a:p>
            <a:fld id="{9EF56726-D916-41A9-A7E1-404F16DDD290}" type="slidenum">
              <a:rPr lang="en-US" smtClean="0"/>
              <a:t>13</a:t>
            </a:fld>
            <a:endParaRPr lang="en-US"/>
          </a:p>
        </p:txBody>
      </p:sp>
    </p:spTree>
    <p:extLst>
      <p:ext uri="{BB962C8B-B14F-4D97-AF65-F5344CB8AC3E}">
        <p14:creationId xmlns:p14="http://schemas.microsoft.com/office/powerpoint/2010/main" val="2419719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224C8-4105-4B2B-96C2-B1F6CED8CC92}"/>
              </a:ext>
            </a:extLst>
          </p:cNvPr>
          <p:cNvSpPr>
            <a:spLocks noGrp="1"/>
          </p:cNvSpPr>
          <p:nvPr>
            <p:ph type="title"/>
          </p:nvPr>
        </p:nvSpPr>
        <p:spPr/>
        <p:txBody>
          <a:bodyPr/>
          <a:lstStyle/>
          <a:p>
            <a:r>
              <a:rPr lang="en-US" sz="4400" dirty="0"/>
              <a:t>XII.— </a:t>
            </a:r>
            <a:r>
              <a:rPr lang="en-US" dirty="0"/>
              <a:t>The Atonement and the Devil</a:t>
            </a:r>
          </a:p>
        </p:txBody>
      </p:sp>
      <p:sp>
        <p:nvSpPr>
          <p:cNvPr id="3" name="Content Placeholder 2">
            <a:extLst>
              <a:ext uri="{FF2B5EF4-FFF2-40B4-BE49-F238E27FC236}">
                <a16:creationId xmlns:a16="http://schemas.microsoft.com/office/drawing/2014/main" id="{E32570E9-5EAE-4C87-9479-0FBAA44A6114}"/>
              </a:ext>
            </a:extLst>
          </p:cNvPr>
          <p:cNvSpPr>
            <a:spLocks noGrp="1"/>
          </p:cNvSpPr>
          <p:nvPr>
            <p:ph idx="1"/>
          </p:nvPr>
        </p:nvSpPr>
        <p:spPr/>
        <p:txBody>
          <a:bodyPr/>
          <a:lstStyle/>
          <a:p>
            <a:r>
              <a:rPr lang="en-US" dirty="0">
                <a:highlight>
                  <a:srgbClr val="FFFF00"/>
                </a:highlight>
              </a:rPr>
              <a:t>The condemnation of sin the flesh (Diabolos), through the offering of the body of Jesus once for all, as propitiation(Atonement) </a:t>
            </a:r>
            <a:r>
              <a:rPr lang="en-US" dirty="0"/>
              <a:t>to declare the righteousness of God, as a basis for the remission of sins. All who approach God through this crucified, but risen, representative of Adam’s disobedient race, are forgiven. </a:t>
            </a:r>
          </a:p>
          <a:p>
            <a:r>
              <a:rPr lang="en-US" dirty="0"/>
              <a:t>propitiation(Atonement) - </a:t>
            </a:r>
          </a:p>
        </p:txBody>
      </p:sp>
      <p:sp>
        <p:nvSpPr>
          <p:cNvPr id="4" name="Footer Placeholder 3">
            <a:extLst>
              <a:ext uri="{FF2B5EF4-FFF2-40B4-BE49-F238E27FC236}">
                <a16:creationId xmlns:a16="http://schemas.microsoft.com/office/drawing/2014/main" id="{7326385C-B25B-423F-A266-29076EA6FE94}"/>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42B0DDD-BE86-4709-A9D0-E67DCD918E3C}"/>
              </a:ext>
            </a:extLst>
          </p:cNvPr>
          <p:cNvSpPr>
            <a:spLocks noGrp="1"/>
          </p:cNvSpPr>
          <p:nvPr>
            <p:ph type="sldNum" sz="quarter" idx="12"/>
          </p:nvPr>
        </p:nvSpPr>
        <p:spPr/>
        <p:txBody>
          <a:bodyPr/>
          <a:lstStyle/>
          <a:p>
            <a:fld id="{9EF56726-D916-41A9-A7E1-404F16DDD290}" type="slidenum">
              <a:rPr lang="en-US" smtClean="0"/>
              <a:t>14</a:t>
            </a:fld>
            <a:endParaRPr lang="en-US"/>
          </a:p>
        </p:txBody>
      </p:sp>
    </p:spTree>
    <p:extLst>
      <p:ext uri="{BB962C8B-B14F-4D97-AF65-F5344CB8AC3E}">
        <p14:creationId xmlns:p14="http://schemas.microsoft.com/office/powerpoint/2010/main" val="1678949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575A7-D6B5-4E75-BB86-E1B3731E7736}"/>
              </a:ext>
            </a:extLst>
          </p:cNvPr>
          <p:cNvSpPr>
            <a:spLocks noGrp="1"/>
          </p:cNvSpPr>
          <p:nvPr>
            <p:ph type="title"/>
          </p:nvPr>
        </p:nvSpPr>
        <p:spPr/>
        <p:txBody>
          <a:bodyPr/>
          <a:lstStyle/>
          <a:p>
            <a:r>
              <a:rPr lang="en-US" dirty="0"/>
              <a:t>The Atonement and the Devil</a:t>
            </a:r>
          </a:p>
        </p:txBody>
      </p:sp>
      <p:sp>
        <p:nvSpPr>
          <p:cNvPr id="3" name="Content Placeholder 2">
            <a:extLst>
              <a:ext uri="{FF2B5EF4-FFF2-40B4-BE49-F238E27FC236}">
                <a16:creationId xmlns:a16="http://schemas.microsoft.com/office/drawing/2014/main" id="{318ECF22-2CC1-46E9-8886-DC0F8A7BAE05}"/>
              </a:ext>
            </a:extLst>
          </p:cNvPr>
          <p:cNvSpPr>
            <a:spLocks noGrp="1"/>
          </p:cNvSpPr>
          <p:nvPr>
            <p:ph idx="1"/>
          </p:nvPr>
        </p:nvSpPr>
        <p:spPr>
          <a:xfrm>
            <a:off x="838200" y="1469571"/>
            <a:ext cx="10515600" cy="4707392"/>
          </a:xfrm>
        </p:spPr>
        <p:txBody>
          <a:bodyPr>
            <a:normAutofit fontScale="85000" lnSpcReduction="20000"/>
          </a:bodyPr>
          <a:lstStyle/>
          <a:p>
            <a:r>
              <a:rPr lang="en-US" dirty="0"/>
              <a:t>Hebrews 2:14–18 (AV)</a:t>
            </a:r>
          </a:p>
          <a:p>
            <a:r>
              <a:rPr lang="en-US" dirty="0"/>
              <a:t>14 Forasmuch then as the </a:t>
            </a:r>
            <a:r>
              <a:rPr lang="en-US" dirty="0">
                <a:highlight>
                  <a:srgbClr val="FFFF00"/>
                </a:highlight>
              </a:rPr>
              <a:t>children are partakers of flesh and blood, he also himself likewise took part of the same</a:t>
            </a:r>
            <a:r>
              <a:rPr lang="en-US" dirty="0"/>
              <a:t>; that through death he </a:t>
            </a:r>
            <a:r>
              <a:rPr lang="en-US" dirty="0">
                <a:highlight>
                  <a:srgbClr val="FFFF00"/>
                </a:highlight>
              </a:rPr>
              <a:t>might destroy him that had the power of death, that is, the devil</a:t>
            </a:r>
            <a:r>
              <a:rPr lang="en-US" dirty="0"/>
              <a:t>; 15 And deliver them who through fear of death were all their lifetime subject to bondage. 16 For verily he took not on him the nature of angels; but he took on him the seed of Abraham. 17 Wherefore in all things it </a:t>
            </a:r>
            <a:r>
              <a:rPr lang="en-US" dirty="0" err="1"/>
              <a:t>behoved</a:t>
            </a:r>
            <a:r>
              <a:rPr lang="en-US" dirty="0"/>
              <a:t> him to be made like unto his brethren, that he might be a merciful and faithful high priest in things pertaining to God, to </a:t>
            </a:r>
            <a:r>
              <a:rPr lang="en-US" dirty="0">
                <a:highlight>
                  <a:srgbClr val="00FF00"/>
                </a:highlight>
              </a:rPr>
              <a:t>make reconciliation (2433) </a:t>
            </a:r>
            <a:r>
              <a:rPr lang="en-US" dirty="0"/>
              <a:t>for the sins of the people. 18 </a:t>
            </a:r>
            <a:r>
              <a:rPr lang="en-US" dirty="0">
                <a:highlight>
                  <a:srgbClr val="FFFF00"/>
                </a:highlight>
              </a:rPr>
              <a:t>For in that he himself hath suffered being tempted, he is able to </a:t>
            </a:r>
            <a:r>
              <a:rPr lang="en-US" dirty="0" err="1">
                <a:highlight>
                  <a:srgbClr val="FFFF00"/>
                </a:highlight>
              </a:rPr>
              <a:t>succour</a:t>
            </a:r>
            <a:r>
              <a:rPr lang="en-US" dirty="0">
                <a:highlight>
                  <a:srgbClr val="FFFF00"/>
                </a:highlight>
              </a:rPr>
              <a:t> them that are tempted.</a:t>
            </a:r>
          </a:p>
          <a:p>
            <a:r>
              <a:rPr lang="en-US" dirty="0"/>
              <a:t>2433 </a:t>
            </a:r>
            <a:r>
              <a:rPr lang="el-GR" dirty="0"/>
              <a:t>ἱλάσκομαι</a:t>
            </a:r>
            <a:r>
              <a:rPr lang="en-US" dirty="0"/>
              <a:t> [</a:t>
            </a:r>
            <a:r>
              <a:rPr lang="en-US" dirty="0" err="1"/>
              <a:t>hilaskomai</a:t>
            </a:r>
            <a:r>
              <a:rPr lang="en-US" dirty="0"/>
              <a:t>] - “be merciful” once, and “make reconciliation” once.</a:t>
            </a:r>
          </a:p>
          <a:p>
            <a:r>
              <a:rPr lang="en-US" dirty="0"/>
              <a:t>1 to render one’s self, to appease, conciliate to one’s self.</a:t>
            </a:r>
          </a:p>
          <a:p>
            <a:pPr lvl="1"/>
            <a:r>
              <a:rPr lang="en-US" dirty="0"/>
              <a:t> 1a to become propitious, be placated or appeased.</a:t>
            </a:r>
          </a:p>
          <a:p>
            <a:pPr lvl="1"/>
            <a:r>
              <a:rPr lang="en-US" dirty="0"/>
              <a:t> 1b </a:t>
            </a:r>
            <a:r>
              <a:rPr lang="en-US" dirty="0">
                <a:highlight>
                  <a:srgbClr val="00FF00"/>
                </a:highlight>
              </a:rPr>
              <a:t>to be propitious</a:t>
            </a:r>
            <a:r>
              <a:rPr lang="en-US" dirty="0"/>
              <a:t>, be gracious, be merciful.</a:t>
            </a:r>
          </a:p>
          <a:p>
            <a:endParaRPr lang="en-US" dirty="0"/>
          </a:p>
          <a:p>
            <a:endParaRPr lang="en-US" dirty="0"/>
          </a:p>
        </p:txBody>
      </p:sp>
      <p:sp>
        <p:nvSpPr>
          <p:cNvPr id="4" name="Footer Placeholder 3">
            <a:extLst>
              <a:ext uri="{FF2B5EF4-FFF2-40B4-BE49-F238E27FC236}">
                <a16:creationId xmlns:a16="http://schemas.microsoft.com/office/drawing/2014/main" id="{0D3DF732-D729-4B93-A076-5417AB51BE1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40CDBAD-2DBF-4C4A-AA47-26E1253DF88D}"/>
              </a:ext>
            </a:extLst>
          </p:cNvPr>
          <p:cNvSpPr>
            <a:spLocks noGrp="1"/>
          </p:cNvSpPr>
          <p:nvPr>
            <p:ph type="sldNum" sz="quarter" idx="12"/>
          </p:nvPr>
        </p:nvSpPr>
        <p:spPr/>
        <p:txBody>
          <a:bodyPr/>
          <a:lstStyle/>
          <a:p>
            <a:fld id="{9EF56726-D916-41A9-A7E1-404F16DDD290}" type="slidenum">
              <a:rPr lang="en-US" smtClean="0"/>
              <a:t>15</a:t>
            </a:fld>
            <a:endParaRPr lang="en-US"/>
          </a:p>
        </p:txBody>
      </p:sp>
    </p:spTree>
    <p:extLst>
      <p:ext uri="{BB962C8B-B14F-4D97-AF65-F5344CB8AC3E}">
        <p14:creationId xmlns:p14="http://schemas.microsoft.com/office/powerpoint/2010/main" val="6590689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3C0E0-C2ED-4FCD-8BB1-00E2DAE56D58}"/>
              </a:ext>
            </a:extLst>
          </p:cNvPr>
          <p:cNvSpPr>
            <a:spLocks noGrp="1"/>
          </p:cNvSpPr>
          <p:nvPr>
            <p:ph type="title"/>
          </p:nvPr>
        </p:nvSpPr>
        <p:spPr/>
        <p:txBody>
          <a:bodyPr/>
          <a:lstStyle/>
          <a:p>
            <a:r>
              <a:rPr lang="en-US" dirty="0"/>
              <a:t>2433 </a:t>
            </a:r>
            <a:r>
              <a:rPr lang="el-GR" dirty="0"/>
              <a:t>ἱλάσκομαι</a:t>
            </a:r>
            <a:r>
              <a:rPr lang="en-US" dirty="0"/>
              <a:t> [</a:t>
            </a:r>
            <a:r>
              <a:rPr lang="en-US" dirty="0" err="1"/>
              <a:t>hilaskomai</a:t>
            </a:r>
            <a:r>
              <a:rPr lang="en-US" dirty="0"/>
              <a:t>]</a:t>
            </a:r>
          </a:p>
        </p:txBody>
      </p:sp>
      <p:sp>
        <p:nvSpPr>
          <p:cNvPr id="3" name="Content Placeholder 2">
            <a:extLst>
              <a:ext uri="{FF2B5EF4-FFF2-40B4-BE49-F238E27FC236}">
                <a16:creationId xmlns:a16="http://schemas.microsoft.com/office/drawing/2014/main" id="{589610F0-272B-4E33-B847-B295C6B5B653}"/>
              </a:ext>
            </a:extLst>
          </p:cNvPr>
          <p:cNvSpPr>
            <a:spLocks noGrp="1"/>
          </p:cNvSpPr>
          <p:nvPr>
            <p:ph idx="1"/>
          </p:nvPr>
        </p:nvSpPr>
        <p:spPr/>
        <p:txBody>
          <a:bodyPr>
            <a:normAutofit fontScale="92500" lnSpcReduction="10000"/>
          </a:bodyPr>
          <a:lstStyle/>
          <a:p>
            <a:r>
              <a:rPr lang="en-US" dirty="0"/>
              <a:t>1 to render one’s self, to appease, conciliate to one’s self.</a:t>
            </a:r>
          </a:p>
          <a:p>
            <a:pPr lvl="1"/>
            <a:r>
              <a:rPr lang="en-US" dirty="0"/>
              <a:t> 1a to become propitious, be placated or appeased.</a:t>
            </a:r>
          </a:p>
          <a:p>
            <a:pPr lvl="1"/>
            <a:r>
              <a:rPr lang="en-US" dirty="0"/>
              <a:t> 1b </a:t>
            </a:r>
            <a:r>
              <a:rPr lang="en-US" dirty="0">
                <a:highlight>
                  <a:srgbClr val="00FF00"/>
                </a:highlight>
              </a:rPr>
              <a:t>to be propitious</a:t>
            </a:r>
            <a:r>
              <a:rPr lang="en-US" dirty="0"/>
              <a:t>, be gracious, be merciful. </a:t>
            </a:r>
          </a:p>
          <a:p>
            <a:r>
              <a:rPr lang="en-US" dirty="0"/>
              <a:t>2 to expiate, </a:t>
            </a:r>
            <a:r>
              <a:rPr lang="en-US" dirty="0">
                <a:highlight>
                  <a:srgbClr val="00FF00"/>
                </a:highlight>
              </a:rPr>
              <a:t>make propitiation for</a:t>
            </a:r>
            <a:r>
              <a:rPr lang="en-US" dirty="0"/>
              <a:t>.</a:t>
            </a:r>
          </a:p>
          <a:p>
            <a:r>
              <a:rPr lang="en-US" sz="2800" dirty="0">
                <a:highlight>
                  <a:srgbClr val="FFFF00"/>
                </a:highlight>
              </a:rPr>
              <a:t>the </a:t>
            </a:r>
            <a:r>
              <a:rPr lang="en-US" sz="2800" b="1" u="sng" dirty="0">
                <a:highlight>
                  <a:srgbClr val="FFFF00"/>
                </a:highlight>
              </a:rPr>
              <a:t>condemnation of sin the flesh (The Devil)</a:t>
            </a:r>
            <a:r>
              <a:rPr lang="en-US" sz="2800" dirty="0">
                <a:highlight>
                  <a:srgbClr val="FFFF00"/>
                </a:highlight>
              </a:rPr>
              <a:t>, through the offering of the body of Jesus once for all, </a:t>
            </a:r>
            <a:r>
              <a:rPr lang="en-US" sz="2800" dirty="0">
                <a:highlight>
                  <a:srgbClr val="00FF00"/>
                </a:highlight>
              </a:rPr>
              <a:t>as propitiation </a:t>
            </a:r>
            <a:r>
              <a:rPr lang="en-US" sz="2800" dirty="0">
                <a:highlight>
                  <a:srgbClr val="FFFF00"/>
                </a:highlight>
              </a:rPr>
              <a:t>to declare the righteousness of God, as a basis for the remission of sins</a:t>
            </a:r>
            <a:r>
              <a:rPr lang="en-US" sz="2800" dirty="0"/>
              <a:t>.</a:t>
            </a:r>
          </a:p>
          <a:p>
            <a:r>
              <a:rPr lang="en-US" dirty="0"/>
              <a:t>Hebrews 2:17–18 Wherefore in all things it </a:t>
            </a:r>
            <a:r>
              <a:rPr lang="en-US" dirty="0" err="1"/>
              <a:t>behoved</a:t>
            </a:r>
            <a:r>
              <a:rPr lang="en-US" dirty="0"/>
              <a:t> him </a:t>
            </a:r>
            <a:r>
              <a:rPr lang="en-US" dirty="0">
                <a:highlight>
                  <a:srgbClr val="FFFF00"/>
                </a:highlight>
              </a:rPr>
              <a:t>to be made like unto his brethren</a:t>
            </a:r>
            <a:r>
              <a:rPr lang="en-US" dirty="0"/>
              <a:t>, that he might be a </a:t>
            </a:r>
            <a:r>
              <a:rPr lang="en-US" dirty="0">
                <a:highlight>
                  <a:srgbClr val="FFFF00"/>
                </a:highlight>
              </a:rPr>
              <a:t>merciful and faithful high priest </a:t>
            </a:r>
            <a:r>
              <a:rPr lang="en-US" dirty="0"/>
              <a:t>in things pertaining to God, to </a:t>
            </a:r>
            <a:r>
              <a:rPr lang="en-US" dirty="0">
                <a:highlight>
                  <a:srgbClr val="FFFF00"/>
                </a:highlight>
              </a:rPr>
              <a:t>make reconciliation (2433 </a:t>
            </a:r>
            <a:r>
              <a:rPr lang="en-US" sz="2800" dirty="0">
                <a:highlight>
                  <a:srgbClr val="00FF00"/>
                </a:highlight>
              </a:rPr>
              <a:t>propitiation</a:t>
            </a:r>
            <a:r>
              <a:rPr lang="en-US" dirty="0">
                <a:highlight>
                  <a:srgbClr val="FFFF00"/>
                </a:highlight>
              </a:rPr>
              <a:t>)</a:t>
            </a:r>
            <a:r>
              <a:rPr lang="en-US" dirty="0"/>
              <a:t> for the sins of the people. 18 For in that he himself hath suffered being tempted, he is </a:t>
            </a:r>
            <a:r>
              <a:rPr lang="en-US" dirty="0">
                <a:highlight>
                  <a:srgbClr val="FFFF00"/>
                </a:highlight>
              </a:rPr>
              <a:t>able to </a:t>
            </a:r>
            <a:r>
              <a:rPr lang="en-US" dirty="0" err="1">
                <a:highlight>
                  <a:srgbClr val="FFFF00"/>
                </a:highlight>
              </a:rPr>
              <a:t>succour</a:t>
            </a:r>
            <a:r>
              <a:rPr lang="en-US" dirty="0">
                <a:highlight>
                  <a:srgbClr val="FFFF00"/>
                </a:highlight>
              </a:rPr>
              <a:t> them that are tempted.</a:t>
            </a:r>
          </a:p>
          <a:p>
            <a:endParaRPr lang="en-US" dirty="0"/>
          </a:p>
          <a:p>
            <a:endParaRPr lang="en-US" dirty="0"/>
          </a:p>
        </p:txBody>
      </p:sp>
      <p:sp>
        <p:nvSpPr>
          <p:cNvPr id="4" name="Footer Placeholder 3">
            <a:extLst>
              <a:ext uri="{FF2B5EF4-FFF2-40B4-BE49-F238E27FC236}">
                <a16:creationId xmlns:a16="http://schemas.microsoft.com/office/drawing/2014/main" id="{A5F6A7C3-6D88-40D6-BC46-E59F00B015F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DAAC165-5F0B-4949-AA1F-92E53F4B83B4}"/>
              </a:ext>
            </a:extLst>
          </p:cNvPr>
          <p:cNvSpPr>
            <a:spLocks noGrp="1"/>
          </p:cNvSpPr>
          <p:nvPr>
            <p:ph type="sldNum" sz="quarter" idx="12"/>
          </p:nvPr>
        </p:nvSpPr>
        <p:spPr/>
        <p:txBody>
          <a:bodyPr/>
          <a:lstStyle/>
          <a:p>
            <a:fld id="{9EF56726-D916-41A9-A7E1-404F16DDD290}" type="slidenum">
              <a:rPr lang="en-US" smtClean="0"/>
              <a:t>16</a:t>
            </a:fld>
            <a:endParaRPr lang="en-US"/>
          </a:p>
        </p:txBody>
      </p:sp>
    </p:spTree>
    <p:extLst>
      <p:ext uri="{BB962C8B-B14F-4D97-AF65-F5344CB8AC3E}">
        <p14:creationId xmlns:p14="http://schemas.microsoft.com/office/powerpoint/2010/main" val="35180174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7FE2C-24E8-4348-9A84-0B458D662A55}"/>
              </a:ext>
            </a:extLst>
          </p:cNvPr>
          <p:cNvSpPr>
            <a:spLocks noGrp="1"/>
          </p:cNvSpPr>
          <p:nvPr>
            <p:ph type="title"/>
          </p:nvPr>
        </p:nvSpPr>
        <p:spPr/>
        <p:txBody>
          <a:bodyPr/>
          <a:lstStyle/>
          <a:p>
            <a:r>
              <a:rPr lang="en-US" dirty="0"/>
              <a:t>2433 </a:t>
            </a:r>
            <a:r>
              <a:rPr lang="el-GR" dirty="0"/>
              <a:t>ἱλάσκομαι</a:t>
            </a:r>
            <a:r>
              <a:rPr lang="en-US" dirty="0"/>
              <a:t> [</a:t>
            </a:r>
            <a:r>
              <a:rPr lang="en-US" dirty="0" err="1"/>
              <a:t>hilaskomai</a:t>
            </a:r>
            <a:r>
              <a:rPr lang="en-US" dirty="0"/>
              <a:t>]</a:t>
            </a:r>
          </a:p>
        </p:txBody>
      </p:sp>
      <p:sp>
        <p:nvSpPr>
          <p:cNvPr id="3" name="Content Placeholder 2">
            <a:extLst>
              <a:ext uri="{FF2B5EF4-FFF2-40B4-BE49-F238E27FC236}">
                <a16:creationId xmlns:a16="http://schemas.microsoft.com/office/drawing/2014/main" id="{045D78F4-10A3-46B4-8508-CDF1C872EB39}"/>
              </a:ext>
            </a:extLst>
          </p:cNvPr>
          <p:cNvSpPr>
            <a:spLocks noGrp="1"/>
          </p:cNvSpPr>
          <p:nvPr>
            <p:ph idx="1"/>
          </p:nvPr>
        </p:nvSpPr>
        <p:spPr/>
        <p:txBody>
          <a:bodyPr/>
          <a:lstStyle/>
          <a:p>
            <a:r>
              <a:rPr lang="en-US" dirty="0"/>
              <a:t>Luke 18:13–14 (AV)</a:t>
            </a:r>
          </a:p>
          <a:p>
            <a:r>
              <a:rPr lang="en-US" dirty="0"/>
              <a:t>13 And the publican, standing afar off, would not lift up so much as his eyes unto heaven, but smote upon his breast, saying, God be </a:t>
            </a:r>
            <a:r>
              <a:rPr lang="en-US" dirty="0">
                <a:highlight>
                  <a:srgbClr val="00FF00"/>
                </a:highlight>
              </a:rPr>
              <a:t>merciful G2433</a:t>
            </a:r>
            <a:r>
              <a:rPr lang="en-US" dirty="0"/>
              <a:t> to me a sinner. 14 I tell you, this man went down to </a:t>
            </a:r>
            <a:r>
              <a:rPr lang="en-US" dirty="0">
                <a:highlight>
                  <a:srgbClr val="FFFF00"/>
                </a:highlight>
              </a:rPr>
              <a:t>his house justified rather than the other: for every one that </a:t>
            </a:r>
            <a:r>
              <a:rPr lang="en-US" dirty="0" err="1">
                <a:highlight>
                  <a:srgbClr val="FFFF00"/>
                </a:highlight>
              </a:rPr>
              <a:t>exalteth</a:t>
            </a:r>
            <a:r>
              <a:rPr lang="en-US" dirty="0">
                <a:highlight>
                  <a:srgbClr val="FFFF00"/>
                </a:highlight>
              </a:rPr>
              <a:t> himself shall be abased; and he that </a:t>
            </a:r>
            <a:r>
              <a:rPr lang="en-US" dirty="0" err="1">
                <a:highlight>
                  <a:srgbClr val="FFFF00"/>
                </a:highlight>
              </a:rPr>
              <a:t>humbleth</a:t>
            </a:r>
            <a:r>
              <a:rPr lang="en-US" dirty="0">
                <a:highlight>
                  <a:srgbClr val="FFFF00"/>
                </a:highlight>
              </a:rPr>
              <a:t> himself shall be exalted</a:t>
            </a:r>
            <a:r>
              <a:rPr lang="en-US" dirty="0"/>
              <a:t>.</a:t>
            </a:r>
          </a:p>
          <a:p>
            <a:r>
              <a:rPr lang="en-US" dirty="0"/>
              <a:t>1 to render one’s self, to appease, conciliate to one’s self.</a:t>
            </a:r>
          </a:p>
          <a:p>
            <a:pPr lvl="1"/>
            <a:r>
              <a:rPr lang="en-US" dirty="0"/>
              <a:t> 1a to become propitious, be placated or appeased.</a:t>
            </a:r>
          </a:p>
          <a:p>
            <a:pPr lvl="1"/>
            <a:r>
              <a:rPr lang="en-US" dirty="0"/>
              <a:t> 1b </a:t>
            </a:r>
            <a:r>
              <a:rPr lang="en-US" dirty="0">
                <a:highlight>
                  <a:srgbClr val="00FF00"/>
                </a:highlight>
              </a:rPr>
              <a:t>to be propitious</a:t>
            </a:r>
            <a:r>
              <a:rPr lang="en-US" dirty="0"/>
              <a:t>, be gracious, be merciful. </a:t>
            </a:r>
          </a:p>
          <a:p>
            <a:endParaRPr lang="en-US" dirty="0"/>
          </a:p>
        </p:txBody>
      </p:sp>
      <p:sp>
        <p:nvSpPr>
          <p:cNvPr id="4" name="Footer Placeholder 3">
            <a:extLst>
              <a:ext uri="{FF2B5EF4-FFF2-40B4-BE49-F238E27FC236}">
                <a16:creationId xmlns:a16="http://schemas.microsoft.com/office/drawing/2014/main" id="{409D6228-FB72-4505-ADF6-3BFFDAF4646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7F01DF0-3C25-49F2-8E01-2742FBC9D7D2}"/>
              </a:ext>
            </a:extLst>
          </p:cNvPr>
          <p:cNvSpPr>
            <a:spLocks noGrp="1"/>
          </p:cNvSpPr>
          <p:nvPr>
            <p:ph type="sldNum" sz="quarter" idx="12"/>
          </p:nvPr>
        </p:nvSpPr>
        <p:spPr/>
        <p:txBody>
          <a:bodyPr/>
          <a:lstStyle/>
          <a:p>
            <a:fld id="{9EF56726-D916-41A9-A7E1-404F16DDD290}" type="slidenum">
              <a:rPr lang="en-US" smtClean="0"/>
              <a:t>17</a:t>
            </a:fld>
            <a:endParaRPr lang="en-US"/>
          </a:p>
        </p:txBody>
      </p:sp>
    </p:spTree>
    <p:extLst>
      <p:ext uri="{BB962C8B-B14F-4D97-AF65-F5344CB8AC3E}">
        <p14:creationId xmlns:p14="http://schemas.microsoft.com/office/powerpoint/2010/main" val="25955299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DCBD1-3400-4F85-B35F-6393E511643E}"/>
              </a:ext>
            </a:extLst>
          </p:cNvPr>
          <p:cNvSpPr>
            <a:spLocks noGrp="1"/>
          </p:cNvSpPr>
          <p:nvPr>
            <p:ph type="title"/>
          </p:nvPr>
        </p:nvSpPr>
        <p:spPr/>
        <p:txBody>
          <a:bodyPr/>
          <a:lstStyle/>
          <a:p>
            <a:r>
              <a:rPr lang="en-US" dirty="0"/>
              <a:t>Propitiation -  </a:t>
            </a:r>
            <a:r>
              <a:rPr lang="en-US" dirty="0" err="1"/>
              <a:t>Mercyseat</a:t>
            </a:r>
            <a:endParaRPr lang="en-US" dirty="0"/>
          </a:p>
        </p:txBody>
      </p:sp>
      <p:sp>
        <p:nvSpPr>
          <p:cNvPr id="3" name="Content Placeholder 2">
            <a:extLst>
              <a:ext uri="{FF2B5EF4-FFF2-40B4-BE49-F238E27FC236}">
                <a16:creationId xmlns:a16="http://schemas.microsoft.com/office/drawing/2014/main" id="{5690E204-2C82-4546-98C7-D9C84D364969}"/>
              </a:ext>
            </a:extLst>
          </p:cNvPr>
          <p:cNvSpPr>
            <a:spLocks noGrp="1"/>
          </p:cNvSpPr>
          <p:nvPr>
            <p:ph idx="1"/>
          </p:nvPr>
        </p:nvSpPr>
        <p:spPr/>
        <p:txBody>
          <a:bodyPr>
            <a:normAutofit fontScale="92500" lnSpcReduction="10000"/>
          </a:bodyPr>
          <a:lstStyle/>
          <a:p>
            <a:r>
              <a:rPr lang="en-US" dirty="0"/>
              <a:t>Romans 3:25–26 (AV)</a:t>
            </a:r>
          </a:p>
          <a:p>
            <a:r>
              <a:rPr lang="en-US" dirty="0"/>
              <a:t>25 Whom God hath set </a:t>
            </a:r>
            <a:r>
              <a:rPr lang="en-US" dirty="0">
                <a:highlight>
                  <a:srgbClr val="00FF00"/>
                </a:highlight>
              </a:rPr>
              <a:t>forth to be a propitiation G2435 </a:t>
            </a:r>
            <a:r>
              <a:rPr lang="en-US" dirty="0"/>
              <a:t>through faith in his </a:t>
            </a:r>
            <a:r>
              <a:rPr lang="en-US" dirty="0">
                <a:highlight>
                  <a:srgbClr val="FFFF00"/>
                </a:highlight>
              </a:rPr>
              <a:t>blood, to declare his righteousness for the remission of sins that are past, </a:t>
            </a:r>
            <a:r>
              <a:rPr lang="en-US" dirty="0"/>
              <a:t>through the forbearance of God; 26 To declare, I say, at this time his righteousness: that he might be just, and the justifier of him which believeth in Jesus.</a:t>
            </a:r>
          </a:p>
          <a:p>
            <a:r>
              <a:rPr lang="en-US" dirty="0"/>
              <a:t>Hebrews 9:5 (AV)</a:t>
            </a:r>
          </a:p>
          <a:p>
            <a:r>
              <a:rPr lang="en-US" dirty="0"/>
              <a:t>5 And over it the </a:t>
            </a:r>
            <a:r>
              <a:rPr lang="en-US" dirty="0" err="1"/>
              <a:t>cherubims</a:t>
            </a:r>
            <a:r>
              <a:rPr lang="en-US" dirty="0"/>
              <a:t> of glory shadowing </a:t>
            </a:r>
            <a:r>
              <a:rPr lang="en-US" dirty="0">
                <a:highlight>
                  <a:srgbClr val="00FF00"/>
                </a:highlight>
              </a:rPr>
              <a:t>the </a:t>
            </a:r>
            <a:r>
              <a:rPr lang="en-US" dirty="0" err="1">
                <a:highlight>
                  <a:srgbClr val="00FF00"/>
                </a:highlight>
              </a:rPr>
              <a:t>mercyseat</a:t>
            </a:r>
            <a:r>
              <a:rPr lang="en-US" dirty="0">
                <a:highlight>
                  <a:srgbClr val="00FF00"/>
                </a:highlight>
              </a:rPr>
              <a:t> G2435</a:t>
            </a:r>
            <a:r>
              <a:rPr lang="en-US" dirty="0"/>
              <a:t>; of which we cannot now speak particularly.</a:t>
            </a:r>
          </a:p>
          <a:p>
            <a:r>
              <a:rPr lang="en-US" sz="2800" b="1" dirty="0">
                <a:latin typeface="Open Sans" panose="020B0606030504020204" pitchFamily="34" charset="0"/>
              </a:rPr>
              <a:t>2435 </a:t>
            </a:r>
            <a:r>
              <a:rPr lang="el-GR" sz="2800" b="1" dirty="0">
                <a:latin typeface="Open Sans" panose="020B0606030504020204" pitchFamily="34" charset="0"/>
              </a:rPr>
              <a:t>ἱλαστήριον</a:t>
            </a:r>
            <a:r>
              <a:rPr lang="en-US" sz="2800" b="1" dirty="0">
                <a:latin typeface="Open Sans" panose="020B0606030504020204" pitchFamily="34" charset="0"/>
              </a:rPr>
              <a:t> [</a:t>
            </a:r>
            <a:r>
              <a:rPr lang="en-US" sz="2800" b="1" i="1" dirty="0" err="1">
                <a:latin typeface="Open Sans" panose="020B0606030504020204" pitchFamily="34" charset="0"/>
              </a:rPr>
              <a:t>hilasterion</a:t>
            </a:r>
            <a:r>
              <a:rPr lang="en-US" sz="2800" b="1" i="1" dirty="0">
                <a:latin typeface="Open Sans" panose="020B0606030504020204" pitchFamily="34" charset="0"/>
              </a:rPr>
              <a:t>}</a:t>
            </a:r>
            <a:r>
              <a:rPr lang="en-US" sz="2800" dirty="0"/>
              <a:t> - a means of appeasing or expiating, a propitiation</a:t>
            </a:r>
            <a:r>
              <a:rPr lang="en-US" dirty="0"/>
              <a:t>.</a:t>
            </a:r>
          </a:p>
          <a:p>
            <a:endParaRPr lang="en-US" dirty="0"/>
          </a:p>
        </p:txBody>
      </p:sp>
      <p:sp>
        <p:nvSpPr>
          <p:cNvPr id="4" name="Footer Placeholder 3">
            <a:extLst>
              <a:ext uri="{FF2B5EF4-FFF2-40B4-BE49-F238E27FC236}">
                <a16:creationId xmlns:a16="http://schemas.microsoft.com/office/drawing/2014/main" id="{2521DE49-9D08-4AE4-B268-93BBC94D76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78775CA-A9F8-4840-BC84-2D55CFFD48B1}"/>
              </a:ext>
            </a:extLst>
          </p:cNvPr>
          <p:cNvSpPr>
            <a:spLocks noGrp="1"/>
          </p:cNvSpPr>
          <p:nvPr>
            <p:ph type="sldNum" sz="quarter" idx="12"/>
          </p:nvPr>
        </p:nvSpPr>
        <p:spPr/>
        <p:txBody>
          <a:bodyPr/>
          <a:lstStyle/>
          <a:p>
            <a:fld id="{9EF56726-D916-41A9-A7E1-404F16DDD290}" type="slidenum">
              <a:rPr lang="en-US" smtClean="0"/>
              <a:t>18</a:t>
            </a:fld>
            <a:endParaRPr lang="en-US"/>
          </a:p>
        </p:txBody>
      </p:sp>
    </p:spTree>
    <p:extLst>
      <p:ext uri="{BB962C8B-B14F-4D97-AF65-F5344CB8AC3E}">
        <p14:creationId xmlns:p14="http://schemas.microsoft.com/office/powerpoint/2010/main" val="2044718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FB4A6-19C4-4B6F-9D34-E2079C0E291B}"/>
              </a:ext>
            </a:extLst>
          </p:cNvPr>
          <p:cNvSpPr>
            <a:spLocks noGrp="1"/>
          </p:cNvSpPr>
          <p:nvPr>
            <p:ph type="title"/>
          </p:nvPr>
        </p:nvSpPr>
        <p:spPr/>
        <p:txBody>
          <a:bodyPr/>
          <a:lstStyle/>
          <a:p>
            <a:r>
              <a:rPr lang="en-US" dirty="0"/>
              <a:t>2434 </a:t>
            </a:r>
            <a:r>
              <a:rPr lang="en-US" dirty="0" err="1"/>
              <a:t>ἱλ</a:t>
            </a:r>
            <a:r>
              <a:rPr lang="en-US" dirty="0"/>
              <a:t>ασμός [hilasmos]</a:t>
            </a:r>
          </a:p>
        </p:txBody>
      </p:sp>
      <p:sp>
        <p:nvSpPr>
          <p:cNvPr id="3" name="Content Placeholder 2">
            <a:extLst>
              <a:ext uri="{FF2B5EF4-FFF2-40B4-BE49-F238E27FC236}">
                <a16:creationId xmlns:a16="http://schemas.microsoft.com/office/drawing/2014/main" id="{D3F322B5-8019-4E96-90B1-CEADA5C61A4A}"/>
              </a:ext>
            </a:extLst>
          </p:cNvPr>
          <p:cNvSpPr>
            <a:spLocks noGrp="1"/>
          </p:cNvSpPr>
          <p:nvPr>
            <p:ph idx="1"/>
          </p:nvPr>
        </p:nvSpPr>
        <p:spPr/>
        <p:txBody>
          <a:bodyPr>
            <a:normAutofit fontScale="92500" lnSpcReduction="20000"/>
          </a:bodyPr>
          <a:lstStyle/>
          <a:p>
            <a:r>
              <a:rPr lang="en-US" dirty="0"/>
              <a:t>1 John 2:2 (AV)</a:t>
            </a:r>
          </a:p>
          <a:p>
            <a:r>
              <a:rPr lang="en-US" dirty="0"/>
              <a:t>2 And he is </a:t>
            </a:r>
            <a:r>
              <a:rPr lang="en-US" b="1" u="sng" dirty="0"/>
              <a:t>the </a:t>
            </a:r>
            <a:r>
              <a:rPr lang="en-US" b="1" u="sng" dirty="0">
                <a:highlight>
                  <a:srgbClr val="00FF00"/>
                </a:highlight>
              </a:rPr>
              <a:t>propitiation G2434 for our sins: and not for ours only, but also for the sins of the whole world</a:t>
            </a:r>
            <a:r>
              <a:rPr lang="en-US" dirty="0"/>
              <a:t>.</a:t>
            </a:r>
          </a:p>
          <a:p>
            <a:r>
              <a:rPr lang="en-US" dirty="0"/>
              <a:t>2434 </a:t>
            </a:r>
            <a:r>
              <a:rPr lang="en-US" dirty="0" err="1"/>
              <a:t>ἱλ</a:t>
            </a:r>
            <a:r>
              <a:rPr lang="en-US" dirty="0"/>
              <a:t>ασμός [hilasmos /hil·as·mos/] n m. A root word; TDNT 3:301; TDNTA 362; GK 2662; Two occurrences; AV translates as “propitiation” twice. 1 an appeasing, propitiating. </a:t>
            </a:r>
            <a:r>
              <a:rPr lang="en-US" dirty="0">
                <a:highlight>
                  <a:srgbClr val="FFFF00"/>
                </a:highlight>
              </a:rPr>
              <a:t>2 the means of appeasing, a propitiation..</a:t>
            </a:r>
          </a:p>
          <a:p>
            <a:r>
              <a:rPr lang="en-US" dirty="0"/>
              <a:t>1 John 2:16–17 (AV)</a:t>
            </a:r>
          </a:p>
          <a:p>
            <a:r>
              <a:rPr lang="en-US" dirty="0"/>
              <a:t>16 For all that is in the world, the lust of the flesh, and the lust of the eyes, and the pride of life, is not of the Father, but is of the world. 17 And the </a:t>
            </a:r>
            <a:r>
              <a:rPr lang="en-US" b="1" u="sng" dirty="0"/>
              <a:t>world </a:t>
            </a:r>
            <a:r>
              <a:rPr lang="en-US" b="1" u="sng" dirty="0" err="1"/>
              <a:t>passeth</a:t>
            </a:r>
            <a:r>
              <a:rPr lang="en-US" b="1" u="sng" dirty="0"/>
              <a:t> away, and the lust thereof</a:t>
            </a:r>
            <a:r>
              <a:rPr lang="en-US" dirty="0"/>
              <a:t>: but he that doeth the will of God </a:t>
            </a:r>
            <a:r>
              <a:rPr lang="en-US" dirty="0" err="1"/>
              <a:t>abideth</a:t>
            </a:r>
            <a:r>
              <a:rPr lang="en-US" dirty="0"/>
              <a:t> for ever.</a:t>
            </a:r>
          </a:p>
          <a:p>
            <a:endParaRPr lang="en-US" dirty="0"/>
          </a:p>
        </p:txBody>
      </p:sp>
      <p:sp>
        <p:nvSpPr>
          <p:cNvPr id="4" name="Footer Placeholder 3">
            <a:extLst>
              <a:ext uri="{FF2B5EF4-FFF2-40B4-BE49-F238E27FC236}">
                <a16:creationId xmlns:a16="http://schemas.microsoft.com/office/drawing/2014/main" id="{EC33BDA5-3098-40B6-A4B6-EC496CE4D0A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CB8A8C1-B335-47A7-8647-8A3914D28848}"/>
              </a:ext>
            </a:extLst>
          </p:cNvPr>
          <p:cNvSpPr>
            <a:spLocks noGrp="1"/>
          </p:cNvSpPr>
          <p:nvPr>
            <p:ph type="sldNum" sz="quarter" idx="12"/>
          </p:nvPr>
        </p:nvSpPr>
        <p:spPr/>
        <p:txBody>
          <a:bodyPr/>
          <a:lstStyle/>
          <a:p>
            <a:fld id="{9EF56726-D916-41A9-A7E1-404F16DDD290}" type="slidenum">
              <a:rPr lang="en-US" smtClean="0"/>
              <a:t>19</a:t>
            </a:fld>
            <a:endParaRPr lang="en-US"/>
          </a:p>
        </p:txBody>
      </p:sp>
    </p:spTree>
    <p:extLst>
      <p:ext uri="{BB962C8B-B14F-4D97-AF65-F5344CB8AC3E}">
        <p14:creationId xmlns:p14="http://schemas.microsoft.com/office/powerpoint/2010/main" val="2170009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25E504F-AF91-4521-8D32-ACBA97312BBF}"/>
              </a:ext>
            </a:extLst>
          </p:cNvPr>
          <p:cNvPicPr>
            <a:picLocks noGrp="1" noChangeAspect="1"/>
          </p:cNvPicPr>
          <p:nvPr>
            <p:ph idx="1"/>
          </p:nvPr>
        </p:nvPicPr>
        <p:blipFill>
          <a:blip r:embed="rId2"/>
          <a:stretch>
            <a:fillRect/>
          </a:stretch>
        </p:blipFill>
        <p:spPr>
          <a:xfrm>
            <a:off x="119460" y="854418"/>
            <a:ext cx="11953080" cy="5501932"/>
          </a:xfrm>
        </p:spPr>
      </p:pic>
      <p:sp>
        <p:nvSpPr>
          <p:cNvPr id="4" name="Footer Placeholder 3">
            <a:extLst>
              <a:ext uri="{FF2B5EF4-FFF2-40B4-BE49-F238E27FC236}">
                <a16:creationId xmlns:a16="http://schemas.microsoft.com/office/drawing/2014/main" id="{A6CF78E5-A6C8-4D94-A927-AA440820A6A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EF5C6BD-A027-40A3-9BCA-2E0123BB93A6}"/>
              </a:ext>
            </a:extLst>
          </p:cNvPr>
          <p:cNvSpPr>
            <a:spLocks noGrp="1"/>
          </p:cNvSpPr>
          <p:nvPr>
            <p:ph type="sldNum" sz="quarter" idx="12"/>
          </p:nvPr>
        </p:nvSpPr>
        <p:spPr/>
        <p:txBody>
          <a:bodyPr>
            <a:normAutofit lnSpcReduction="10000"/>
          </a:bodyPr>
          <a:lstStyle/>
          <a:p>
            <a:fld id="{9EF56726-D916-41A9-A7E1-404F16DDD290}" type="slidenum">
              <a:rPr lang="en-US" smtClean="0"/>
              <a:t>2</a:t>
            </a:fld>
            <a:endParaRPr lang="en-US"/>
          </a:p>
        </p:txBody>
      </p:sp>
      <p:sp>
        <p:nvSpPr>
          <p:cNvPr id="2" name="TextBox 1">
            <a:extLst>
              <a:ext uri="{FF2B5EF4-FFF2-40B4-BE49-F238E27FC236}">
                <a16:creationId xmlns:a16="http://schemas.microsoft.com/office/drawing/2014/main" id="{B966F5B8-2557-426C-B395-BE3984720AA0}"/>
              </a:ext>
            </a:extLst>
          </p:cNvPr>
          <p:cNvSpPr txBox="1"/>
          <p:nvPr/>
        </p:nvSpPr>
        <p:spPr>
          <a:xfrm>
            <a:off x="2929676" y="6172200"/>
            <a:ext cx="8363164" cy="523220"/>
          </a:xfrm>
          <a:prstGeom prst="rect">
            <a:avLst/>
          </a:prstGeom>
          <a:noFill/>
        </p:spPr>
        <p:txBody>
          <a:bodyPr wrap="square" rtlCol="0">
            <a:spAutoFit/>
          </a:bodyPr>
          <a:lstStyle/>
          <a:p>
            <a:r>
              <a:rPr lang="en-US" sz="2800" dirty="0">
                <a:solidFill>
                  <a:schemeClr val="bg1"/>
                </a:solidFill>
                <a:highlight>
                  <a:srgbClr val="FFFF00"/>
                </a:highlight>
              </a:rPr>
              <a:t>The Diabolos is personification of King Sin</a:t>
            </a:r>
          </a:p>
        </p:txBody>
      </p:sp>
    </p:spTree>
    <p:extLst>
      <p:ext uri="{BB962C8B-B14F-4D97-AF65-F5344CB8AC3E}">
        <p14:creationId xmlns:p14="http://schemas.microsoft.com/office/powerpoint/2010/main" val="875381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4F4F7AF-134C-634C-BAD6-A7F5DAECF290}"/>
              </a:ext>
            </a:extLst>
          </p:cNvPr>
          <p:cNvSpPr/>
          <p:nvPr/>
        </p:nvSpPr>
        <p:spPr>
          <a:xfrm>
            <a:off x="2115786" y="5304244"/>
            <a:ext cx="5311190" cy="415498"/>
          </a:xfrm>
          <a:prstGeom prst="rect">
            <a:avLst/>
          </a:prstGeom>
        </p:spPr>
        <p:txBody>
          <a:bodyPr wrap="square">
            <a:spAutoFit/>
          </a:bodyPr>
          <a:lstStyle/>
          <a:p>
            <a:r>
              <a:rPr lang="en-AU" sz="2100" dirty="0"/>
              <a:t>…  to the </a:t>
            </a:r>
            <a:r>
              <a:rPr lang="en-AU" sz="2100" b="1" dirty="0">
                <a:solidFill>
                  <a:schemeClr val="accent6"/>
                </a:solidFill>
              </a:rPr>
              <a:t>breaking of bread </a:t>
            </a:r>
            <a:r>
              <a:rPr lang="en-AU" sz="2100" dirty="0"/>
              <a:t>and the </a:t>
            </a:r>
            <a:r>
              <a:rPr lang="en-AU" sz="2100" b="1" dirty="0">
                <a:solidFill>
                  <a:schemeClr val="accent4">
                    <a:lumMod val="60000"/>
                    <a:lumOff val="40000"/>
                  </a:schemeClr>
                </a:solidFill>
              </a:rPr>
              <a:t>prayers</a:t>
            </a:r>
            <a:r>
              <a:rPr lang="en-AU" sz="2100" b="1" dirty="0">
                <a:solidFill>
                  <a:schemeClr val="accent3">
                    <a:lumMod val="40000"/>
                    <a:lumOff val="60000"/>
                  </a:schemeClr>
                </a:solidFill>
              </a:rPr>
              <a:t>.</a:t>
            </a:r>
          </a:p>
        </p:txBody>
      </p:sp>
      <p:pic>
        <p:nvPicPr>
          <p:cNvPr id="7" name="Picture 6">
            <a:extLst>
              <a:ext uri="{FF2B5EF4-FFF2-40B4-BE49-F238E27FC236}">
                <a16:creationId xmlns:a16="http://schemas.microsoft.com/office/drawing/2014/main" id="{E1CD5EA1-FF01-B144-9A5B-6B81921EA542}"/>
              </a:ext>
            </a:extLst>
          </p:cNvPr>
          <p:cNvPicPr>
            <a:picLocks noChangeAspect="1"/>
          </p:cNvPicPr>
          <p:nvPr/>
        </p:nvPicPr>
        <p:blipFill>
          <a:blip r:embed="rId2"/>
          <a:stretch>
            <a:fillRect/>
          </a:stretch>
        </p:blipFill>
        <p:spPr>
          <a:xfrm>
            <a:off x="1524000" y="2255854"/>
            <a:ext cx="6470768" cy="2840337"/>
          </a:xfrm>
          <a:prstGeom prst="rect">
            <a:avLst/>
          </a:prstGeom>
        </p:spPr>
      </p:pic>
      <p:sp>
        <p:nvSpPr>
          <p:cNvPr id="8" name="Rectangle 7">
            <a:extLst>
              <a:ext uri="{FF2B5EF4-FFF2-40B4-BE49-F238E27FC236}">
                <a16:creationId xmlns:a16="http://schemas.microsoft.com/office/drawing/2014/main" id="{7CF5C41E-9444-4F4F-AEC3-BFDB795F01B7}"/>
              </a:ext>
            </a:extLst>
          </p:cNvPr>
          <p:cNvSpPr/>
          <p:nvPr/>
        </p:nvSpPr>
        <p:spPr>
          <a:xfrm>
            <a:off x="8241355" y="3674076"/>
            <a:ext cx="2575559" cy="2246769"/>
          </a:xfrm>
          <a:prstGeom prst="rect">
            <a:avLst/>
          </a:prstGeom>
        </p:spPr>
        <p:txBody>
          <a:bodyPr wrap="square">
            <a:spAutoFit/>
          </a:bodyPr>
          <a:lstStyle/>
          <a:p>
            <a:r>
              <a:rPr lang="en-AU" sz="2000" dirty="0"/>
              <a:t>Acts 2:36-38 (ESV) “</a:t>
            </a:r>
            <a:r>
              <a:rPr lang="en-AU" sz="2000" b="1" dirty="0"/>
              <a:t>Repent and be baptized every one of you in the name of Jesus Christ for the forgiveness of your sins</a:t>
            </a:r>
            <a:endParaRPr lang="en-AU" sz="2000" dirty="0"/>
          </a:p>
        </p:txBody>
      </p:sp>
      <p:sp>
        <p:nvSpPr>
          <p:cNvPr id="10" name="Rectangle 9">
            <a:extLst>
              <a:ext uri="{FF2B5EF4-FFF2-40B4-BE49-F238E27FC236}">
                <a16:creationId xmlns:a16="http://schemas.microsoft.com/office/drawing/2014/main" id="{976A00BA-5B4D-F341-913A-90CD0A258168}"/>
              </a:ext>
            </a:extLst>
          </p:cNvPr>
          <p:cNvSpPr/>
          <p:nvPr/>
        </p:nvSpPr>
        <p:spPr>
          <a:xfrm>
            <a:off x="8241354" y="1052514"/>
            <a:ext cx="2426646" cy="2246769"/>
          </a:xfrm>
          <a:prstGeom prst="rect">
            <a:avLst/>
          </a:prstGeom>
        </p:spPr>
        <p:txBody>
          <a:bodyPr wrap="square">
            <a:spAutoFit/>
          </a:bodyPr>
          <a:lstStyle/>
          <a:p>
            <a:r>
              <a:rPr lang="en-AU" sz="2000" dirty="0"/>
              <a:t>Acts 2:42 (ESV) So those who received his word were </a:t>
            </a:r>
            <a:r>
              <a:rPr lang="en-AU" sz="2000" b="1" dirty="0">
                <a:solidFill>
                  <a:srgbClr val="0070C0"/>
                </a:solidFill>
              </a:rPr>
              <a:t>baptized</a:t>
            </a:r>
            <a:r>
              <a:rPr lang="en-AU" sz="2000" dirty="0"/>
              <a:t>, and there were added that day about three thousand souls. </a:t>
            </a:r>
          </a:p>
        </p:txBody>
      </p:sp>
      <p:cxnSp>
        <p:nvCxnSpPr>
          <p:cNvPr id="12" name="Straight Arrow Connector 11">
            <a:extLst>
              <a:ext uri="{FF2B5EF4-FFF2-40B4-BE49-F238E27FC236}">
                <a16:creationId xmlns:a16="http://schemas.microsoft.com/office/drawing/2014/main" id="{58DF12FE-D3D5-A94F-BCC7-DEA51A61E2C1}"/>
              </a:ext>
            </a:extLst>
          </p:cNvPr>
          <p:cNvCxnSpPr>
            <a:cxnSpLocks/>
            <a:stCxn id="10" idx="1"/>
          </p:cNvCxnSpPr>
          <p:nvPr/>
        </p:nvCxnSpPr>
        <p:spPr>
          <a:xfrm flipH="1">
            <a:off x="5875074" y="2175899"/>
            <a:ext cx="2366280" cy="1686331"/>
          </a:xfrm>
          <a:prstGeom prst="straightConnector1">
            <a:avLst/>
          </a:prstGeom>
          <a:ln w="50800">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69460D5-2F01-0C47-A151-3F0B9DADE8B3}"/>
              </a:ext>
            </a:extLst>
          </p:cNvPr>
          <p:cNvCxnSpPr>
            <a:cxnSpLocks/>
          </p:cNvCxnSpPr>
          <p:nvPr/>
        </p:nvCxnSpPr>
        <p:spPr>
          <a:xfrm flipH="1">
            <a:off x="7391110" y="4310585"/>
            <a:ext cx="777153" cy="84760"/>
          </a:xfrm>
          <a:prstGeom prst="straightConnector1">
            <a:avLst/>
          </a:prstGeom>
          <a:ln w="508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D5A83AF-59D8-CA47-88CF-67C2EDB84DB5}"/>
              </a:ext>
            </a:extLst>
          </p:cNvPr>
          <p:cNvCxnSpPr>
            <a:cxnSpLocks/>
          </p:cNvCxnSpPr>
          <p:nvPr/>
        </p:nvCxnSpPr>
        <p:spPr>
          <a:xfrm>
            <a:off x="2750433" y="3429001"/>
            <a:ext cx="697996" cy="183764"/>
          </a:xfrm>
          <a:prstGeom prst="straightConnector1">
            <a:avLst/>
          </a:prstGeom>
          <a:ln w="50800">
            <a:solidFill>
              <a:schemeClr val="accent1">
                <a:lumMod val="60000"/>
                <a:lumOff val="40000"/>
              </a:schemeClr>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9D58679-FD53-FC44-A574-9E5C4F7C6455}"/>
              </a:ext>
            </a:extLst>
          </p:cNvPr>
          <p:cNvCxnSpPr>
            <a:cxnSpLocks/>
          </p:cNvCxnSpPr>
          <p:nvPr/>
        </p:nvCxnSpPr>
        <p:spPr>
          <a:xfrm flipH="1">
            <a:off x="4231106" y="2152581"/>
            <a:ext cx="1006697" cy="750039"/>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94F0F640-C9BB-8E46-ADD4-20FB85BF4075}"/>
              </a:ext>
            </a:extLst>
          </p:cNvPr>
          <p:cNvCxnSpPr>
            <a:cxnSpLocks/>
          </p:cNvCxnSpPr>
          <p:nvPr/>
        </p:nvCxnSpPr>
        <p:spPr>
          <a:xfrm flipH="1">
            <a:off x="3338348" y="2152580"/>
            <a:ext cx="1698875" cy="866254"/>
          </a:xfrm>
          <a:prstGeom prst="straightConnector1">
            <a:avLst/>
          </a:prstGeom>
          <a:ln w="508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BEB2CED-DD1E-7746-90F0-25220CE3A492}"/>
              </a:ext>
            </a:extLst>
          </p:cNvPr>
          <p:cNvCxnSpPr>
            <a:cxnSpLocks/>
          </p:cNvCxnSpPr>
          <p:nvPr/>
        </p:nvCxnSpPr>
        <p:spPr>
          <a:xfrm flipV="1">
            <a:off x="3982589" y="3520883"/>
            <a:ext cx="0" cy="1783363"/>
          </a:xfrm>
          <a:prstGeom prst="straightConnector1">
            <a:avLst/>
          </a:prstGeom>
          <a:ln w="50800">
            <a:solidFill>
              <a:schemeClr val="accent6"/>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C2C070C-CA82-6F47-9BB5-534296941C72}"/>
              </a:ext>
            </a:extLst>
          </p:cNvPr>
          <p:cNvCxnSpPr>
            <a:cxnSpLocks/>
          </p:cNvCxnSpPr>
          <p:nvPr/>
        </p:nvCxnSpPr>
        <p:spPr>
          <a:xfrm flipH="1">
            <a:off x="3402560" y="3270970"/>
            <a:ext cx="1141367" cy="85322"/>
          </a:xfrm>
          <a:prstGeom prst="straightConnector1">
            <a:avLst/>
          </a:prstGeom>
          <a:ln w="50800">
            <a:solidFill>
              <a:schemeClr val="accent3">
                <a:lumMod val="40000"/>
                <a:lumOff val="60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AAFAB962-FCAB-DD49-ABAE-119FEDA9C23F}"/>
              </a:ext>
            </a:extLst>
          </p:cNvPr>
          <p:cNvSpPr/>
          <p:nvPr/>
        </p:nvSpPr>
        <p:spPr>
          <a:xfrm>
            <a:off x="1601137" y="1445750"/>
            <a:ext cx="5402037" cy="738664"/>
          </a:xfrm>
          <a:prstGeom prst="rect">
            <a:avLst/>
          </a:prstGeom>
        </p:spPr>
        <p:txBody>
          <a:bodyPr wrap="square">
            <a:spAutoFit/>
          </a:bodyPr>
          <a:lstStyle/>
          <a:p>
            <a:r>
              <a:rPr lang="en-AU" sz="2100" dirty="0"/>
              <a:t>Acts 2:42 And they devoted themselves to:</a:t>
            </a:r>
            <a:br>
              <a:rPr lang="en-AU" sz="2100" dirty="0"/>
            </a:br>
            <a:r>
              <a:rPr lang="en-AU" sz="2100" dirty="0"/>
              <a:t>the </a:t>
            </a:r>
            <a:r>
              <a:rPr lang="en-AU" sz="2100" b="1" dirty="0">
                <a:solidFill>
                  <a:schemeClr val="accent1"/>
                </a:solidFill>
              </a:rPr>
              <a:t>apostles' teaching</a:t>
            </a:r>
            <a:r>
              <a:rPr lang="en-AU" sz="2100" dirty="0">
                <a:solidFill>
                  <a:schemeClr val="accent1"/>
                </a:solidFill>
              </a:rPr>
              <a:t> </a:t>
            </a:r>
            <a:r>
              <a:rPr lang="en-AU" sz="2100" dirty="0"/>
              <a:t>and </a:t>
            </a:r>
            <a:r>
              <a:rPr lang="en-AU" sz="2100" b="1" dirty="0">
                <a:ln>
                  <a:solidFill>
                    <a:srgbClr val="FF0000"/>
                  </a:solidFill>
                </a:ln>
                <a:solidFill>
                  <a:srgbClr val="7030A0"/>
                </a:solidFill>
              </a:rPr>
              <a:t>the fellowship ….</a:t>
            </a:r>
            <a:r>
              <a:rPr lang="en-AU" sz="2100" dirty="0"/>
              <a:t> </a:t>
            </a:r>
            <a:endParaRPr lang="en-AU" sz="2100" b="1" dirty="0">
              <a:solidFill>
                <a:schemeClr val="accent5">
                  <a:lumMod val="75000"/>
                </a:schemeClr>
              </a:solidFill>
            </a:endParaRPr>
          </a:p>
        </p:txBody>
      </p:sp>
      <p:cxnSp>
        <p:nvCxnSpPr>
          <p:cNvPr id="64" name="Straight Connector 63">
            <a:extLst>
              <a:ext uri="{FF2B5EF4-FFF2-40B4-BE49-F238E27FC236}">
                <a16:creationId xmlns:a16="http://schemas.microsoft.com/office/drawing/2014/main" id="{422394CE-92A0-3447-A470-4D8F71BA2582}"/>
              </a:ext>
            </a:extLst>
          </p:cNvPr>
          <p:cNvCxnSpPr/>
          <p:nvPr/>
        </p:nvCxnSpPr>
        <p:spPr>
          <a:xfrm>
            <a:off x="2750432" y="2152580"/>
            <a:ext cx="0" cy="1276421"/>
          </a:xfrm>
          <a:prstGeom prst="line">
            <a:avLst/>
          </a:prstGeom>
          <a:ln w="508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DFE8AC9-F7D7-D74F-886F-CE33DD8CDA3B}"/>
              </a:ext>
            </a:extLst>
          </p:cNvPr>
          <p:cNvCxnSpPr>
            <a:cxnSpLocks/>
          </p:cNvCxnSpPr>
          <p:nvPr/>
        </p:nvCxnSpPr>
        <p:spPr>
          <a:xfrm>
            <a:off x="4543926" y="3270969"/>
            <a:ext cx="1949116" cy="2134218"/>
          </a:xfrm>
          <a:prstGeom prst="line">
            <a:avLst/>
          </a:prstGeom>
          <a:ln w="50800">
            <a:solidFill>
              <a:schemeClr val="accent3">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B60DB3E2-813A-49D9-9094-84A85B6AEEB3}"/>
              </a:ext>
            </a:extLst>
          </p:cNvPr>
          <p:cNvSpPr/>
          <p:nvPr/>
        </p:nvSpPr>
        <p:spPr>
          <a:xfrm>
            <a:off x="4683410" y="155649"/>
            <a:ext cx="2174210" cy="594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dirty="0"/>
              <a:t>2. Sanctification</a:t>
            </a:r>
          </a:p>
        </p:txBody>
      </p:sp>
      <p:sp>
        <p:nvSpPr>
          <p:cNvPr id="21" name="Rectangle 20">
            <a:extLst>
              <a:ext uri="{FF2B5EF4-FFF2-40B4-BE49-F238E27FC236}">
                <a16:creationId xmlns:a16="http://schemas.microsoft.com/office/drawing/2014/main" id="{7D2CA072-FBB6-4FFA-A491-B3B197579BFC}"/>
              </a:ext>
            </a:extLst>
          </p:cNvPr>
          <p:cNvSpPr/>
          <p:nvPr/>
        </p:nvSpPr>
        <p:spPr>
          <a:xfrm>
            <a:off x="1865141" y="159985"/>
            <a:ext cx="2174210" cy="594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dirty="0"/>
              <a:t>3. Glorification</a:t>
            </a:r>
          </a:p>
        </p:txBody>
      </p:sp>
      <p:sp>
        <p:nvSpPr>
          <p:cNvPr id="25" name="Rectangle 24">
            <a:extLst>
              <a:ext uri="{FF2B5EF4-FFF2-40B4-BE49-F238E27FC236}">
                <a16:creationId xmlns:a16="http://schemas.microsoft.com/office/drawing/2014/main" id="{9DE855A1-46BC-444D-8C33-0A1ACCFC951D}"/>
              </a:ext>
            </a:extLst>
          </p:cNvPr>
          <p:cNvSpPr/>
          <p:nvPr/>
        </p:nvSpPr>
        <p:spPr>
          <a:xfrm>
            <a:off x="8241354" y="155648"/>
            <a:ext cx="2174210" cy="5942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r>
              <a:rPr lang="en-US" dirty="0"/>
              <a:t>1. Separation</a:t>
            </a:r>
          </a:p>
        </p:txBody>
      </p:sp>
      <p:sp>
        <p:nvSpPr>
          <p:cNvPr id="6" name="Slide Number Placeholder 5">
            <a:extLst>
              <a:ext uri="{FF2B5EF4-FFF2-40B4-BE49-F238E27FC236}">
                <a16:creationId xmlns:a16="http://schemas.microsoft.com/office/drawing/2014/main" id="{CAAA837A-4431-48D7-B78F-721636B7669F}"/>
              </a:ext>
            </a:extLst>
          </p:cNvPr>
          <p:cNvSpPr>
            <a:spLocks noGrp="1"/>
          </p:cNvSpPr>
          <p:nvPr>
            <p:ph type="sldNum" sz="quarter" idx="12"/>
          </p:nvPr>
        </p:nvSpPr>
        <p:spPr/>
        <p:txBody>
          <a:bodyPr/>
          <a:lstStyle/>
          <a:p>
            <a:fld id="{2264CD2F-4641-491E-9810-D394809477D9}" type="slidenum">
              <a:rPr lang="en-US" smtClean="0"/>
              <a:t>20</a:t>
            </a:fld>
            <a:endParaRPr lang="en-US"/>
          </a:p>
        </p:txBody>
      </p:sp>
      <p:sp>
        <p:nvSpPr>
          <p:cNvPr id="2" name="TextBox 1">
            <a:extLst>
              <a:ext uri="{FF2B5EF4-FFF2-40B4-BE49-F238E27FC236}">
                <a16:creationId xmlns:a16="http://schemas.microsoft.com/office/drawing/2014/main" id="{92706772-6192-4F59-AFF8-9E412E754557}"/>
              </a:ext>
            </a:extLst>
          </p:cNvPr>
          <p:cNvSpPr txBox="1"/>
          <p:nvPr/>
        </p:nvSpPr>
        <p:spPr>
          <a:xfrm>
            <a:off x="1284270" y="5719742"/>
            <a:ext cx="6677983" cy="1200329"/>
          </a:xfrm>
          <a:prstGeom prst="rect">
            <a:avLst/>
          </a:prstGeom>
          <a:noFill/>
        </p:spPr>
        <p:txBody>
          <a:bodyPr wrap="square" rtlCol="0">
            <a:spAutoFit/>
          </a:bodyPr>
          <a:lstStyle/>
          <a:p>
            <a:r>
              <a:rPr lang="en-US" sz="2400" dirty="0"/>
              <a:t>Hebrews 2:17 …faithful high priest in things pertaining to God, to </a:t>
            </a:r>
            <a:r>
              <a:rPr lang="en-US" sz="2400" dirty="0">
                <a:highlight>
                  <a:srgbClr val="FFFF00"/>
                </a:highlight>
              </a:rPr>
              <a:t>make reconciliation (2433) </a:t>
            </a:r>
            <a:r>
              <a:rPr lang="en-US" sz="2400" dirty="0">
                <a:highlight>
                  <a:srgbClr val="00FF00"/>
                </a:highlight>
              </a:rPr>
              <a:t>propitiation</a:t>
            </a:r>
            <a:r>
              <a:rPr lang="en-US" sz="2400" dirty="0"/>
              <a:t> for the sins of the people.</a:t>
            </a:r>
          </a:p>
        </p:txBody>
      </p:sp>
      <p:sp>
        <p:nvSpPr>
          <p:cNvPr id="5" name="TextBox 4">
            <a:extLst>
              <a:ext uri="{FF2B5EF4-FFF2-40B4-BE49-F238E27FC236}">
                <a16:creationId xmlns:a16="http://schemas.microsoft.com/office/drawing/2014/main" id="{748832CC-8CD3-4AC0-ABB2-070CC3371F2F}"/>
              </a:ext>
            </a:extLst>
          </p:cNvPr>
          <p:cNvSpPr txBox="1"/>
          <p:nvPr/>
        </p:nvSpPr>
        <p:spPr>
          <a:xfrm>
            <a:off x="184949" y="677721"/>
            <a:ext cx="8056406" cy="923330"/>
          </a:xfrm>
          <a:prstGeom prst="rect">
            <a:avLst/>
          </a:prstGeom>
          <a:noFill/>
        </p:spPr>
        <p:txBody>
          <a:bodyPr wrap="square" rtlCol="0">
            <a:spAutoFit/>
          </a:bodyPr>
          <a:lstStyle/>
          <a:p>
            <a:r>
              <a:rPr lang="en-US" b="1" u="sng" dirty="0">
                <a:highlight>
                  <a:srgbClr val="FFFF00"/>
                </a:highlight>
              </a:rPr>
              <a:t>BASF </a:t>
            </a:r>
            <a:r>
              <a:rPr lang="en-US" sz="1800" dirty="0">
                <a:highlight>
                  <a:srgbClr val="FFFF00"/>
                </a:highlight>
              </a:rPr>
              <a:t>XII.—</a:t>
            </a:r>
            <a:r>
              <a:rPr lang="en-US" b="1" u="sng" dirty="0">
                <a:highlight>
                  <a:srgbClr val="FFFF00"/>
                </a:highlight>
              </a:rPr>
              <a:t> C</a:t>
            </a:r>
            <a:r>
              <a:rPr lang="en-US" sz="1800" b="1" u="sng" dirty="0">
                <a:highlight>
                  <a:srgbClr val="FFFF00"/>
                </a:highlight>
              </a:rPr>
              <a:t>ondemnation of sin the flesh (The Devil)</a:t>
            </a:r>
            <a:r>
              <a:rPr lang="en-US" sz="1800" dirty="0">
                <a:highlight>
                  <a:srgbClr val="FFFF00"/>
                </a:highlight>
              </a:rPr>
              <a:t>, through the offering of the body of Jesus once for all, </a:t>
            </a:r>
            <a:r>
              <a:rPr lang="en-US" sz="1800" dirty="0">
                <a:highlight>
                  <a:srgbClr val="00FF00"/>
                </a:highlight>
              </a:rPr>
              <a:t>as propitiation </a:t>
            </a:r>
            <a:r>
              <a:rPr lang="en-US" sz="1800" dirty="0">
                <a:highlight>
                  <a:srgbClr val="FFFF00"/>
                </a:highlight>
              </a:rPr>
              <a:t>to declare the righteousness of God, as a basis for the remission of sins</a:t>
            </a:r>
            <a:endParaRPr lang="en-US" dirty="0"/>
          </a:p>
        </p:txBody>
      </p:sp>
    </p:spTree>
    <p:extLst>
      <p:ext uri="{BB962C8B-B14F-4D97-AF65-F5344CB8AC3E}">
        <p14:creationId xmlns:p14="http://schemas.microsoft.com/office/powerpoint/2010/main" val="13156766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91F0C1-A139-40E7-827F-68A716F2ECC5}"/>
              </a:ext>
            </a:extLst>
          </p:cNvPr>
          <p:cNvSpPr>
            <a:spLocks noGrp="1"/>
          </p:cNvSpPr>
          <p:nvPr>
            <p:ph type="title"/>
          </p:nvPr>
        </p:nvSpPr>
        <p:spPr/>
        <p:txBody>
          <a:bodyPr/>
          <a:lstStyle/>
          <a:p>
            <a:r>
              <a:rPr lang="en-US" dirty="0"/>
              <a:t>Death Resurrection – Reconciliation </a:t>
            </a:r>
          </a:p>
        </p:txBody>
      </p:sp>
      <p:sp>
        <p:nvSpPr>
          <p:cNvPr id="3" name="Content Placeholder 2">
            <a:extLst>
              <a:ext uri="{FF2B5EF4-FFF2-40B4-BE49-F238E27FC236}">
                <a16:creationId xmlns:a16="http://schemas.microsoft.com/office/drawing/2014/main" id="{1348CDF2-688B-4C40-B744-7DA365589BC5}"/>
              </a:ext>
            </a:extLst>
          </p:cNvPr>
          <p:cNvSpPr>
            <a:spLocks noGrp="1"/>
          </p:cNvSpPr>
          <p:nvPr>
            <p:ph idx="1"/>
          </p:nvPr>
        </p:nvSpPr>
        <p:spPr>
          <a:xfrm>
            <a:off x="838200" y="1404257"/>
            <a:ext cx="10515600" cy="4772706"/>
          </a:xfrm>
        </p:spPr>
        <p:txBody>
          <a:bodyPr>
            <a:normAutofit lnSpcReduction="10000"/>
          </a:bodyPr>
          <a:lstStyle/>
          <a:p>
            <a:r>
              <a:rPr lang="en-US" dirty="0"/>
              <a:t>1 Corinthians 15:3 (AV) 3 For I delivered unto you first of all that which I also received, how that </a:t>
            </a:r>
            <a:r>
              <a:rPr lang="en-US" b="1" u="sng" dirty="0">
                <a:highlight>
                  <a:srgbClr val="FFFF00"/>
                </a:highlight>
              </a:rPr>
              <a:t>Christ died for our sins </a:t>
            </a:r>
            <a:r>
              <a:rPr lang="en-US" dirty="0"/>
              <a:t>according to the scriptures;</a:t>
            </a:r>
          </a:p>
          <a:p>
            <a:r>
              <a:rPr lang="en-US" dirty="0"/>
              <a:t>1 Corinthians 15:16–18 (AV) 16 For if the dead rise not, then is not Christ raised: 17 And </a:t>
            </a:r>
            <a:r>
              <a:rPr lang="en-US" dirty="0">
                <a:highlight>
                  <a:srgbClr val="FFFF00"/>
                </a:highlight>
              </a:rPr>
              <a:t>if Christ be not raised, your faith is vain; </a:t>
            </a:r>
            <a:r>
              <a:rPr lang="en-US" b="1" u="sng" dirty="0">
                <a:highlight>
                  <a:srgbClr val="FFFF00"/>
                </a:highlight>
              </a:rPr>
              <a:t>ye are yet in your sins</a:t>
            </a:r>
            <a:r>
              <a:rPr lang="en-US" dirty="0">
                <a:highlight>
                  <a:srgbClr val="FFFF00"/>
                </a:highlight>
              </a:rPr>
              <a:t>. 18 Then they also which are fallen asleep in Christ are perished.</a:t>
            </a:r>
          </a:p>
          <a:p>
            <a:r>
              <a:rPr lang="en-US" dirty="0"/>
              <a:t>1 Corinthians 15:21–22 (AV) 21 For since by man came death, by man came also the resurrection of the dead. 22 </a:t>
            </a:r>
            <a:r>
              <a:rPr lang="en-US" b="1" u="sng" dirty="0"/>
              <a:t>For as in Adam all die, </a:t>
            </a:r>
            <a:r>
              <a:rPr lang="en-US" b="1" u="sng" dirty="0">
                <a:highlight>
                  <a:srgbClr val="FFFF00"/>
                </a:highlight>
              </a:rPr>
              <a:t>even so in Christ shall all be made alive.</a:t>
            </a:r>
          </a:p>
          <a:p>
            <a:r>
              <a:rPr lang="en-US" dirty="0"/>
              <a:t>1 Corinthians 15:26 (AV) 26 The </a:t>
            </a:r>
            <a:r>
              <a:rPr lang="en-US" b="1" u="sng" dirty="0"/>
              <a:t>last enemy that </a:t>
            </a:r>
            <a:r>
              <a:rPr lang="en-US" b="1" u="sng" dirty="0">
                <a:highlight>
                  <a:srgbClr val="FFFF00"/>
                </a:highlight>
              </a:rPr>
              <a:t>shall be destroyed is death</a:t>
            </a:r>
            <a:r>
              <a:rPr lang="en-US" b="1" u="sng" dirty="0"/>
              <a:t>.</a:t>
            </a:r>
          </a:p>
          <a:p>
            <a:endParaRPr lang="en-US" dirty="0"/>
          </a:p>
          <a:p>
            <a:endParaRPr lang="en-US" dirty="0"/>
          </a:p>
        </p:txBody>
      </p:sp>
      <p:sp>
        <p:nvSpPr>
          <p:cNvPr id="4" name="Footer Placeholder 3">
            <a:extLst>
              <a:ext uri="{FF2B5EF4-FFF2-40B4-BE49-F238E27FC236}">
                <a16:creationId xmlns:a16="http://schemas.microsoft.com/office/drawing/2014/main" id="{6B0FC416-8860-4F08-B6C0-DC14E17F8D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2B9BDDDB-FED3-44E6-B6C4-573BD2D8B8B6}"/>
              </a:ext>
            </a:extLst>
          </p:cNvPr>
          <p:cNvSpPr>
            <a:spLocks noGrp="1"/>
          </p:cNvSpPr>
          <p:nvPr>
            <p:ph type="sldNum" sz="quarter" idx="12"/>
          </p:nvPr>
        </p:nvSpPr>
        <p:spPr/>
        <p:txBody>
          <a:bodyPr/>
          <a:lstStyle/>
          <a:p>
            <a:fld id="{9EF56726-D916-41A9-A7E1-404F16DDD290}" type="slidenum">
              <a:rPr lang="en-US" smtClean="0"/>
              <a:t>21</a:t>
            </a:fld>
            <a:endParaRPr lang="en-US"/>
          </a:p>
        </p:txBody>
      </p:sp>
    </p:spTree>
    <p:extLst>
      <p:ext uri="{BB962C8B-B14F-4D97-AF65-F5344CB8AC3E}">
        <p14:creationId xmlns:p14="http://schemas.microsoft.com/office/powerpoint/2010/main" val="12010600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604219" y="48928"/>
            <a:ext cx="11138602" cy="7073384"/>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19050" cap="flat" cmpd="sng" algn="ctr">
            <a:solidFill>
              <a:sysClr val="windowText" lastClr="000000"/>
            </a:solidFill>
            <a:prstDash val="solid"/>
            <a:miter lim="800000"/>
            <a:headEnd/>
            <a:tailEnd/>
          </a:ln>
          <a:effectLst/>
        </p:spPr>
        <p:txBody>
          <a:bodyPr rot="0" vert="horz" wrap="square" lIns="360000" tIns="360000" rIns="360000" bIns="360000" anchor="t" anchorCtr="0">
            <a:spAutoFit/>
          </a:bodyPr>
          <a:lstStyle/>
          <a:p>
            <a:pPr marL="0" marR="6350" lvl="0" indent="0" algn="just"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ysClr val="windowText" lastClr="000000"/>
                </a:solidFill>
                <a:effectLst/>
                <a:uLnTx/>
                <a:uFillTx/>
                <a:latin typeface="Arial" charset="0"/>
                <a:ea typeface="맑은 고딕" charset="-127"/>
                <a:cs typeface=""/>
              </a:rPr>
              <a:t>God-directed evolution (GDE)</a:t>
            </a:r>
            <a:r>
              <a:rPr kumimoji="0" lang="en-US" sz="2400" b="0" i="0" u="none" strike="noStrike" kern="0" cap="none" spc="0" normalizeH="0" baseline="0" noProof="0" dirty="0">
                <a:ln>
                  <a:noFill/>
                </a:ln>
                <a:solidFill>
                  <a:sysClr val="windowText" lastClr="000000"/>
                </a:solidFill>
                <a:effectLst/>
                <a:uLnTx/>
                <a:uFillTx/>
                <a:latin typeface="Arial" charset="0"/>
                <a:ea typeface="맑은 고딕" charset="-127"/>
                <a:cs typeface=""/>
              </a:rPr>
              <a:t> covers all views which assert that certain ancestors of humans on the earth today evolved from lower animals as part of God’s creative method, including Theistic Evolution (TE) and Evolutionary Creation (EC).</a:t>
            </a:r>
            <a:endParaRPr kumimoji="0" lang="en-US" sz="3600" b="0" i="0" u="none" strike="noStrike" kern="0" cap="none" spc="0" normalizeH="0" baseline="0" noProof="0" dirty="0">
              <a:ln>
                <a:noFill/>
              </a:ln>
              <a:solidFill>
                <a:sysClr val="windowText" lastClr="000000"/>
              </a:solidFill>
              <a:effectLst/>
              <a:uLnTx/>
              <a:uFillTx/>
              <a:latin typeface="Times New Roman" charset="0"/>
              <a:ea typeface="맑은 고딕" charset="-127"/>
              <a:cs typeface=""/>
            </a:endParaRPr>
          </a:p>
          <a:p>
            <a:pPr marL="0" marR="6350" lvl="0" indent="0" algn="just"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rial" charset="0"/>
                <a:ea typeface="맑은 고딕" charset="-127"/>
                <a:cs typeface=""/>
              </a:rPr>
              <a:t> </a:t>
            </a:r>
            <a:endParaRPr kumimoji="0" lang="en-US" sz="3600" b="0" i="0" u="none" strike="noStrike" kern="0" cap="none" spc="0" normalizeH="0" baseline="0" noProof="0" dirty="0">
              <a:ln>
                <a:noFill/>
              </a:ln>
              <a:solidFill>
                <a:sysClr val="windowText" lastClr="000000"/>
              </a:solidFill>
              <a:effectLst/>
              <a:uLnTx/>
              <a:uFillTx/>
              <a:latin typeface="Times New Roman" charset="0"/>
              <a:ea typeface="맑은 고딕" charset="-127"/>
              <a:cs typeface=""/>
            </a:endParaRPr>
          </a:p>
          <a:p>
            <a:pPr marL="0" marR="6985" lvl="0" indent="0" algn="just" defTabSz="914400" eaLnBrk="1" fontAlgn="auto" latinLnBrk="0" hangingPunct="1">
              <a:lnSpc>
                <a:spcPct val="100000"/>
              </a:lnSpc>
              <a:spcBef>
                <a:spcPts val="0"/>
              </a:spcBef>
              <a:spcAft>
                <a:spcPts val="6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badi MT Condensed Extra Bold" charset="0"/>
                <a:ea typeface="Abadi MT Condensed Extra Bold" charset="0"/>
                <a:cs typeface="Abadi MT Condensed Extra Bold" charset="0"/>
              </a:rPr>
              <a:t>GDE views conflict with fundamental Christadelphian beliefs by teaching:</a:t>
            </a:r>
            <a:endParaRPr kumimoji="0" lang="en-US" sz="3600" b="0" i="0" u="none" strike="noStrike" kern="0" cap="none" spc="0" normalizeH="0" baseline="0" noProof="0" dirty="0">
              <a:ln>
                <a:noFill/>
              </a:ln>
              <a:solidFill>
                <a:sysClr val="windowText" lastClr="000000"/>
              </a:solidFill>
              <a:effectLst/>
              <a:uLnTx/>
              <a:uFillTx/>
              <a:latin typeface="Abadi MT Condensed Extra Bold" charset="0"/>
              <a:ea typeface="Abadi MT Condensed Extra Bold" charset="0"/>
              <a:cs typeface="Abadi MT Condensed Extra Bold" charset="0"/>
            </a:endParaRPr>
          </a:p>
          <a:p>
            <a:pPr marL="457200" marR="6985" lvl="0" indent="-457200" algn="just">
              <a:lnSpc>
                <a:spcPct val="115000"/>
              </a:lnSpc>
              <a:spcAft>
                <a:spcPts val="600"/>
              </a:spcAft>
              <a:buFont typeface="+mj-lt"/>
              <a:buAutoNum type="arabicPeriod"/>
              <a:defRPr/>
            </a:pPr>
            <a:r>
              <a:rPr lang="en-US" sz="2400" kern="0" dirty="0">
                <a:solidFill>
                  <a:sysClr val="windowText" lastClr="000000"/>
                </a:solidFill>
                <a:latin typeface="Arial" charset="0"/>
                <a:ea typeface="맑은 고딕" charset="-127"/>
                <a:cs typeface="Times New Roman" charset="0"/>
              </a:rPr>
              <a:t>That God created the ancestors of many humans living on the earth today via an evolutionary process from primeval animals.</a:t>
            </a:r>
          </a:p>
          <a:p>
            <a:pPr marL="457200" marR="6985" lvl="0" indent="-457200" algn="just">
              <a:lnSpc>
                <a:spcPct val="115000"/>
              </a:lnSpc>
              <a:spcAft>
                <a:spcPts val="600"/>
              </a:spcAft>
              <a:buFont typeface="+mj-lt"/>
              <a:buAutoNum type="arabicPeriod"/>
              <a:defRPr/>
            </a:pPr>
            <a:r>
              <a:rPr lang="en-US" sz="2400" kern="0" dirty="0">
                <a:solidFill>
                  <a:sysClr val="windowText" lastClr="000000"/>
                </a:solidFill>
                <a:latin typeface="Arial" charset="0"/>
                <a:ea typeface="맑은 고딕" charset="-127"/>
                <a:cs typeface="Times New Roman" charset="0"/>
              </a:rPr>
              <a:t>That Adam was not the first human of our race.</a:t>
            </a:r>
          </a:p>
          <a:p>
            <a:pPr marL="457200" marR="6985" lvl="0" indent="-457200" algn="just">
              <a:lnSpc>
                <a:spcPct val="115000"/>
              </a:lnSpc>
              <a:spcAft>
                <a:spcPts val="600"/>
              </a:spcAft>
              <a:buFont typeface="+mj-lt"/>
              <a:buAutoNum type="arabicPeriod"/>
              <a:defRPr/>
            </a:pPr>
            <a:r>
              <a:rPr lang="en-US" sz="2400" kern="0" dirty="0">
                <a:solidFill>
                  <a:sysClr val="windowText" lastClr="000000"/>
                </a:solidFill>
                <a:latin typeface="Arial" charset="0"/>
                <a:ea typeface="맑은 고딕" charset="-127"/>
                <a:cs typeface="Times New Roman" charset="0"/>
              </a:rPr>
              <a:t>That all humans created by God, whether by evolution or miraculously, were already mortal (subject to death) before the real or metaphorical Adam’s sin.</a:t>
            </a:r>
          </a:p>
          <a:p>
            <a:pPr marL="457200" marR="6985" lvl="0" indent="-457200" algn="just">
              <a:lnSpc>
                <a:spcPct val="115000"/>
              </a:lnSpc>
              <a:spcAft>
                <a:spcPts val="600"/>
              </a:spcAft>
              <a:buFont typeface="+mj-lt"/>
              <a:buAutoNum type="arabicPeriod"/>
              <a:defRPr/>
            </a:pPr>
            <a:r>
              <a:rPr lang="en-US" sz="2400" kern="0" dirty="0">
                <a:solidFill>
                  <a:sysClr val="windowText" lastClr="000000"/>
                </a:solidFill>
                <a:latin typeface="Arial" charset="0"/>
                <a:ea typeface="맑은 고딕" charset="-127"/>
                <a:cs typeface="Times New Roman" charset="0"/>
              </a:rPr>
              <a:t>That all humans created by God, whether by evolution or miraculously, were already prone to sin (serpent thinking already in man) before the real or metaphorical Adam’s sin</a:t>
            </a:r>
          </a:p>
        </p:txBody>
      </p:sp>
    </p:spTree>
    <p:extLst>
      <p:ext uri="{BB962C8B-B14F-4D97-AF65-F5344CB8AC3E}">
        <p14:creationId xmlns:p14="http://schemas.microsoft.com/office/powerpoint/2010/main" val="17476200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2"/>
          <p:cNvSpPr txBox="1">
            <a:spLocks noChangeArrowheads="1"/>
          </p:cNvSpPr>
          <p:nvPr/>
        </p:nvSpPr>
        <p:spPr bwMode="auto">
          <a:xfrm>
            <a:off x="604219" y="48928"/>
            <a:ext cx="11138602" cy="6329271"/>
          </a:xfrm>
          <a:prstGeom prst="rect">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19050" cap="flat" cmpd="sng" algn="ctr">
            <a:solidFill>
              <a:sysClr val="windowText" lastClr="000000"/>
            </a:solidFill>
            <a:prstDash val="solid"/>
            <a:miter lim="800000"/>
            <a:headEnd/>
            <a:tailEnd/>
          </a:ln>
          <a:effectLst/>
        </p:spPr>
        <p:txBody>
          <a:bodyPr rot="0" vert="horz" wrap="square" lIns="360000" tIns="360000" rIns="360000" bIns="360000" anchor="t" anchorCtr="0">
            <a:spAutoFit/>
          </a:bodyPr>
          <a:lstStyle/>
          <a:p>
            <a:pPr marL="0" marR="6985" lvl="0" indent="0" algn="just" defTabSz="914400" eaLnBrk="1" fontAlgn="auto" latinLnBrk="0" hangingPunct="1">
              <a:lnSpc>
                <a:spcPct val="100000"/>
              </a:lnSpc>
              <a:spcBef>
                <a:spcPts val="0"/>
              </a:spcBef>
              <a:spcAft>
                <a:spcPts val="60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latin typeface="Abadi MT Condensed Extra Bold" charset="0"/>
                <a:ea typeface="Abadi MT Condensed Extra Bold" charset="0"/>
                <a:cs typeface="Abadi MT Condensed Extra Bold" charset="0"/>
              </a:rPr>
              <a:t>GDE views conflict with fundamental Christadelphian beliefs by teaching:</a:t>
            </a:r>
            <a:endParaRPr kumimoji="0" lang="en-US" sz="3600" b="0" i="0" u="none" strike="noStrike" kern="0" cap="none" spc="0" normalizeH="0" baseline="0" noProof="0" dirty="0">
              <a:ln>
                <a:noFill/>
              </a:ln>
              <a:solidFill>
                <a:sysClr val="windowText" lastClr="000000"/>
              </a:solidFill>
              <a:effectLst/>
              <a:uLnTx/>
              <a:uFillTx/>
              <a:latin typeface="Abadi MT Condensed Extra Bold" charset="0"/>
              <a:ea typeface="Abadi MT Condensed Extra Bold" charset="0"/>
              <a:cs typeface="Abadi MT Condensed Extra Bold" charset="0"/>
            </a:endParaRPr>
          </a:p>
          <a:p>
            <a:pPr marL="457200" marR="6985" lvl="0" indent="-457200" algn="just">
              <a:lnSpc>
                <a:spcPct val="115000"/>
              </a:lnSpc>
              <a:spcAft>
                <a:spcPts val="600"/>
              </a:spcAft>
              <a:buFont typeface="+mj-lt"/>
              <a:buAutoNum type="arabicPeriod" startAt="5"/>
              <a:defRPr/>
            </a:pPr>
            <a:r>
              <a:rPr lang="en-US" sz="2400" kern="0" dirty="0">
                <a:solidFill>
                  <a:sysClr val="windowText" lastClr="000000"/>
                </a:solidFill>
                <a:latin typeface="Arial" charset="0"/>
                <a:ea typeface="맑은 고딕" charset="-127"/>
                <a:cs typeface="Times New Roman" charset="0"/>
              </a:rPr>
              <a:t>That the death that was introduced by Adam’s sin into the world was not the death that is the end result of mortality, but rather “spiritual” death or “eternal” death.</a:t>
            </a:r>
          </a:p>
          <a:p>
            <a:pPr marL="457200" marR="6985" lvl="0" indent="-457200" algn="just">
              <a:lnSpc>
                <a:spcPct val="115000"/>
              </a:lnSpc>
              <a:spcAft>
                <a:spcPts val="600"/>
              </a:spcAft>
              <a:buFont typeface="+mj-lt"/>
              <a:buAutoNum type="arabicPeriod" startAt="5"/>
              <a:defRPr/>
            </a:pPr>
            <a:r>
              <a:rPr lang="en-US" sz="2400" kern="0" dirty="0">
                <a:solidFill>
                  <a:sysClr val="windowText" lastClr="000000"/>
                </a:solidFill>
                <a:latin typeface="Arial" charset="0"/>
                <a:ea typeface="맑은 고딕" charset="-127"/>
                <a:cs typeface="Times New Roman" charset="0"/>
              </a:rPr>
              <a:t>That the devil (</a:t>
            </a:r>
            <a:r>
              <a:rPr lang="en-US" sz="2400" kern="0" dirty="0" err="1">
                <a:solidFill>
                  <a:sysClr val="windowText" lastClr="000000"/>
                </a:solidFill>
                <a:latin typeface="Arial" charset="0"/>
                <a:ea typeface="맑은 고딕" charset="-127"/>
                <a:cs typeface="Times New Roman" charset="0"/>
              </a:rPr>
              <a:t>diabolos</a:t>
            </a:r>
            <a:r>
              <a:rPr lang="en-US" sz="2400" kern="0" dirty="0">
                <a:solidFill>
                  <a:sysClr val="windowText" lastClr="000000"/>
                </a:solidFill>
                <a:latin typeface="Arial" charset="0"/>
                <a:ea typeface="맑은 고딕" charset="-127"/>
                <a:cs typeface="Times New Roman" charset="0"/>
              </a:rPr>
              <a:t>) is not the personification of the sin-prone and mortal condition of our nature that resulted from Adam’s sin. </a:t>
            </a:r>
          </a:p>
          <a:p>
            <a:pPr marL="914400" marR="6985" lvl="1" indent="-457200" algn="just">
              <a:lnSpc>
                <a:spcPct val="115000"/>
              </a:lnSpc>
              <a:spcAft>
                <a:spcPts val="600"/>
              </a:spcAft>
              <a:buFont typeface="Arial" charset="0"/>
              <a:buChar char="•"/>
              <a:defRPr/>
            </a:pPr>
            <a:r>
              <a:rPr lang="en-US" sz="2000" kern="0" dirty="0">
                <a:solidFill>
                  <a:sysClr val="windowText" lastClr="000000"/>
                </a:solidFill>
                <a:latin typeface="Arial" charset="0"/>
                <a:ea typeface="맑은 고딕" charset="-127"/>
                <a:cs typeface="Times New Roman" charset="0"/>
              </a:rPr>
              <a:t>It is asserted by some GDE proponents that the devil represents the sin-prone and mortal condition of Adam and Eve’s nature that God created them with before the fall and that it is identical to supposed evolved human nature. </a:t>
            </a:r>
          </a:p>
          <a:p>
            <a:pPr marL="914400" marR="6985" lvl="1" indent="-457200" algn="just">
              <a:lnSpc>
                <a:spcPct val="115000"/>
              </a:lnSpc>
              <a:spcAft>
                <a:spcPts val="600"/>
              </a:spcAft>
              <a:buFont typeface="Arial" charset="0"/>
              <a:buChar char="•"/>
              <a:defRPr/>
            </a:pPr>
            <a:r>
              <a:rPr lang="en-US" sz="2000" kern="0" dirty="0">
                <a:solidFill>
                  <a:sysClr val="windowText" lastClr="000000"/>
                </a:solidFill>
                <a:latin typeface="Arial" charset="0"/>
                <a:ea typeface="맑은 고딕" charset="-127"/>
                <a:cs typeface="Times New Roman" charset="0"/>
              </a:rPr>
              <a:t>Other proponents argue that the term ‘devil’ is limited to a state of mind that only arises after sufficient understanding of God’s Law is reached. Therefore, the death that the devil has power over (</a:t>
            </a:r>
            <a:r>
              <a:rPr lang="en-US" sz="2000" kern="0" dirty="0" err="1">
                <a:solidFill>
                  <a:sysClr val="windowText" lastClr="000000"/>
                </a:solidFill>
                <a:latin typeface="Arial" charset="0"/>
                <a:ea typeface="맑은 고딕" charset="-127"/>
                <a:cs typeface="Times New Roman" charset="0"/>
              </a:rPr>
              <a:t>Heb</a:t>
            </a:r>
            <a:r>
              <a:rPr lang="en-US" sz="2000" kern="0" dirty="0">
                <a:solidFill>
                  <a:sysClr val="windowText" lastClr="000000"/>
                </a:solidFill>
                <a:latin typeface="Arial" charset="0"/>
                <a:ea typeface="맑은 고딕" charset="-127"/>
                <a:cs typeface="Times New Roman" charset="0"/>
              </a:rPr>
              <a:t> 2:14-15) is not the death that all humans suffer in consequence of Adam’s sin, but rather the judicial death to be faced by the responsible who will be found unworthy at the judgment seat of Christ.</a:t>
            </a:r>
          </a:p>
        </p:txBody>
      </p:sp>
    </p:spTree>
    <p:extLst>
      <p:ext uri="{BB962C8B-B14F-4D97-AF65-F5344CB8AC3E}">
        <p14:creationId xmlns:p14="http://schemas.microsoft.com/office/powerpoint/2010/main" val="17748058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07111341"/>
              </p:ext>
            </p:extLst>
          </p:nvPr>
        </p:nvGraphicFramePr>
        <p:xfrm>
          <a:off x="128337" y="457776"/>
          <a:ext cx="5085347" cy="5846771"/>
        </p:xfrm>
        <a:graphic>
          <a:graphicData uri="http://schemas.openxmlformats.org/drawingml/2006/table">
            <a:tbl>
              <a:tblPr firstRow="1" bandRow="1">
                <a:tableStyleId>{93296810-A885-4BE3-A3E7-6D5BEEA58F35}</a:tableStyleId>
              </a:tblPr>
              <a:tblGrid>
                <a:gridCol w="5085347">
                  <a:extLst>
                    <a:ext uri="{9D8B030D-6E8A-4147-A177-3AD203B41FA5}">
                      <a16:colId xmlns:a16="http://schemas.microsoft.com/office/drawing/2014/main" val="20000"/>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400" dirty="0">
                          <a:effectLst/>
                          <a:latin typeface="Arial" charset="0"/>
                          <a:ea typeface="Arial" charset="0"/>
                          <a:cs typeface="Arial" charset="0"/>
                        </a:rPr>
                        <a:t>THE FOUNDATION — That the book currently known as </a:t>
                      </a:r>
                      <a:r>
                        <a:rPr lang="en-GB" sz="2400" b="1" dirty="0">
                          <a:effectLst/>
                          <a:latin typeface="Arial" charset="0"/>
                          <a:ea typeface="Arial" charset="0"/>
                          <a:cs typeface="Arial" charset="0"/>
                        </a:rPr>
                        <a:t>the Bible,</a:t>
                      </a:r>
                      <a:r>
                        <a:rPr lang="en-GB" sz="2400" dirty="0">
                          <a:effectLst/>
                          <a:latin typeface="Arial" charset="0"/>
                          <a:ea typeface="Arial" charset="0"/>
                          <a:cs typeface="Arial" charset="0"/>
                        </a:rPr>
                        <a:t> consisting of the Scriptures of Moses, the prophets, and the apostles, </a:t>
                      </a:r>
                      <a:r>
                        <a:rPr lang="en-GB" sz="2400" b="1" dirty="0">
                          <a:effectLst/>
                          <a:latin typeface="Arial" charset="0"/>
                          <a:ea typeface="Arial" charset="0"/>
                          <a:cs typeface="Arial" charset="0"/>
                        </a:rPr>
                        <a:t>is the only source of knowledge concerning God and His purposes at present extant or available in the earth</a:t>
                      </a:r>
                      <a:r>
                        <a:rPr lang="en-GB" sz="2400" dirty="0">
                          <a:effectLst/>
                          <a:latin typeface="Arial" charset="0"/>
                          <a:ea typeface="Arial" charset="0"/>
                          <a:cs typeface="Arial" charset="0"/>
                        </a:rPr>
                        <a:t>, </a:t>
                      </a:r>
                      <a:r>
                        <a:rPr lang="en-GB" sz="2400" b="1" dirty="0">
                          <a:effectLst/>
                          <a:latin typeface="Arial" charset="0"/>
                          <a:ea typeface="Arial" charset="0"/>
                          <a:cs typeface="Arial" charset="0"/>
                        </a:rPr>
                        <a:t>and that the same were wholly given by inspiration of God in the writers, </a:t>
                      </a:r>
                      <a:r>
                        <a:rPr lang="en-GB" sz="2400" dirty="0">
                          <a:effectLst/>
                          <a:latin typeface="Arial" charset="0"/>
                          <a:ea typeface="Arial" charset="0"/>
                          <a:cs typeface="Arial" charset="0"/>
                        </a:rPr>
                        <a:t>and are consequently without error in all parts of them, except such as may be due to errors of transcription or translation. </a:t>
                      </a:r>
                      <a:endParaRPr lang="en-US" sz="24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96188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367347905"/>
              </p:ext>
            </p:extLst>
          </p:nvPr>
        </p:nvGraphicFramePr>
        <p:xfrm>
          <a:off x="128337" y="457776"/>
          <a:ext cx="11903242" cy="6235257"/>
        </p:xfrm>
        <a:graphic>
          <a:graphicData uri="http://schemas.openxmlformats.org/drawingml/2006/table">
            <a:tbl>
              <a:tblPr firstRow="1" bandRow="1">
                <a:tableStyleId>{93296810-A885-4BE3-A3E7-6D5BEEA58F35}</a:tableStyleId>
              </a:tblPr>
              <a:tblGrid>
                <a:gridCol w="5085347">
                  <a:extLst>
                    <a:ext uri="{9D8B030D-6E8A-4147-A177-3AD203B41FA5}">
                      <a16:colId xmlns:a16="http://schemas.microsoft.com/office/drawing/2014/main" val="20000"/>
                    </a:ext>
                  </a:extLst>
                </a:gridCol>
                <a:gridCol w="6817895">
                  <a:extLst>
                    <a:ext uri="{9D8B030D-6E8A-4147-A177-3AD203B41FA5}">
                      <a16:colId xmlns:a16="http://schemas.microsoft.com/office/drawing/2014/main" val="20001"/>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tc>
                  <a:txBody>
                    <a:bodyPr/>
                    <a:lstStyle/>
                    <a:p>
                      <a:pPr>
                        <a:spcAft>
                          <a:spcPts val="0"/>
                        </a:spcAft>
                      </a:pPr>
                      <a:r>
                        <a:rPr lang="en-AU" sz="2800" dirty="0">
                          <a:effectLst/>
                        </a:rPr>
                        <a:t>Typical GDE View</a:t>
                      </a:r>
                      <a:endParaRPr lang="en-US" sz="28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400" dirty="0">
                          <a:effectLst/>
                          <a:latin typeface="Arial" charset="0"/>
                          <a:ea typeface="Arial" charset="0"/>
                          <a:cs typeface="Arial" charset="0"/>
                        </a:rPr>
                        <a:t>THE FOUNDATION — That the book currently known as </a:t>
                      </a:r>
                      <a:r>
                        <a:rPr lang="en-GB" sz="2400" b="1" dirty="0">
                          <a:effectLst/>
                          <a:latin typeface="Arial" charset="0"/>
                          <a:ea typeface="Arial" charset="0"/>
                          <a:cs typeface="Arial" charset="0"/>
                        </a:rPr>
                        <a:t>the Bible,</a:t>
                      </a:r>
                      <a:r>
                        <a:rPr lang="en-GB" sz="2400" dirty="0">
                          <a:effectLst/>
                          <a:latin typeface="Arial" charset="0"/>
                          <a:ea typeface="Arial" charset="0"/>
                          <a:cs typeface="Arial" charset="0"/>
                        </a:rPr>
                        <a:t> consisting of the Scriptures of Moses, the prophets, and the apostles, </a:t>
                      </a:r>
                      <a:r>
                        <a:rPr lang="en-GB" sz="2400" b="1" dirty="0">
                          <a:effectLst/>
                          <a:latin typeface="Arial" charset="0"/>
                          <a:ea typeface="Arial" charset="0"/>
                          <a:cs typeface="Arial" charset="0"/>
                        </a:rPr>
                        <a:t>is the only source of knowledge concerning God and His purposes at present extant or available in the earth</a:t>
                      </a:r>
                      <a:r>
                        <a:rPr lang="en-GB" sz="2400" dirty="0">
                          <a:effectLst/>
                          <a:latin typeface="Arial" charset="0"/>
                          <a:ea typeface="Arial" charset="0"/>
                          <a:cs typeface="Arial" charset="0"/>
                        </a:rPr>
                        <a:t>, </a:t>
                      </a:r>
                      <a:r>
                        <a:rPr lang="en-GB" sz="2400" b="1" dirty="0">
                          <a:effectLst/>
                          <a:latin typeface="Arial" charset="0"/>
                          <a:ea typeface="Arial" charset="0"/>
                          <a:cs typeface="Arial" charset="0"/>
                        </a:rPr>
                        <a:t>and that the same were wholly given by inspiration of God in the writers, </a:t>
                      </a:r>
                      <a:r>
                        <a:rPr lang="en-GB" sz="2400" dirty="0">
                          <a:effectLst/>
                          <a:latin typeface="Arial" charset="0"/>
                          <a:ea typeface="Arial" charset="0"/>
                          <a:cs typeface="Arial" charset="0"/>
                        </a:rPr>
                        <a:t>and are consequently without error in all parts of them, except such as may be due to errors of transcription or translation. </a:t>
                      </a:r>
                      <a:endParaRPr lang="en-US" sz="2400" dirty="0">
                        <a:effectLst/>
                        <a:latin typeface="Arial" charset="0"/>
                        <a:ea typeface="Arial" charset="0"/>
                        <a:cs typeface="Arial" charset="0"/>
                      </a:endParaRPr>
                    </a:p>
                  </a:txBody>
                  <a:tcPr marL="68580" marR="68580" marT="0" marB="0"/>
                </a:tc>
                <a:tc>
                  <a:txBody>
                    <a:bodyPr/>
                    <a:lstStyle/>
                    <a:p>
                      <a:pPr marL="342900" lvl="0" indent="-342900">
                        <a:spcBef>
                          <a:spcPts val="600"/>
                        </a:spcBef>
                        <a:spcAft>
                          <a:spcPts val="0"/>
                        </a:spcAft>
                        <a:buFont typeface="Symbol" charset="2"/>
                        <a:buChar char=""/>
                      </a:pPr>
                      <a:r>
                        <a:rPr lang="en-GB" sz="2400" dirty="0">
                          <a:effectLst/>
                          <a:latin typeface="Arial" charset="0"/>
                          <a:ea typeface="Arial" charset="0"/>
                          <a:cs typeface="Arial" charset="0"/>
                        </a:rPr>
                        <a:t>God has provided two books - the Bible and the book of nature which science is now able to open up in some detail for us. Both are sources of knowledge from which we can obtain information about God's purpose and ways. </a:t>
                      </a:r>
                    </a:p>
                    <a:p>
                      <a:pPr marL="342900" lvl="0" indent="-342900">
                        <a:spcBef>
                          <a:spcPts val="600"/>
                        </a:spcBef>
                        <a:spcAft>
                          <a:spcPts val="0"/>
                        </a:spcAft>
                        <a:buFont typeface="Symbol" charset="2"/>
                        <a:buChar char=""/>
                      </a:pPr>
                      <a:r>
                        <a:rPr lang="en-GB" sz="2400" dirty="0">
                          <a:effectLst/>
                          <a:latin typeface="Arial" charset="0"/>
                          <a:ea typeface="Arial" charset="0"/>
                          <a:cs typeface="Arial" charset="0"/>
                        </a:rPr>
                        <a:t>Evolution is scientifically provable; hence the Bible must be read to be consistent with this equally important frame of reference. </a:t>
                      </a:r>
                      <a:r>
                        <a:rPr lang="en-AU" sz="2400" dirty="0">
                          <a:effectLst/>
                          <a:latin typeface="Arial" charset="0"/>
                          <a:ea typeface="Arial" charset="0"/>
                          <a:cs typeface="Arial" charset="0"/>
                        </a:rPr>
                        <a:t> </a:t>
                      </a:r>
                    </a:p>
                    <a:p>
                      <a:pPr marL="342900" lvl="0" indent="-342900">
                        <a:spcBef>
                          <a:spcPts val="600"/>
                        </a:spcBef>
                        <a:spcAft>
                          <a:spcPts val="0"/>
                        </a:spcAft>
                        <a:buFont typeface="Symbol" charset="2"/>
                        <a:buChar char=""/>
                      </a:pPr>
                      <a:r>
                        <a:rPr lang="en-AU" sz="2400" baseline="0" dirty="0">
                          <a:effectLst/>
                          <a:latin typeface="Arial" charset="0"/>
                          <a:ea typeface="Arial" charset="0"/>
                          <a:cs typeface="Arial" charset="0"/>
                        </a:rPr>
                        <a:t>In order to obtain the correct interpretation of scripture, we much ascertain how the original readers would have understood it by referencing “qualified” experts, </a:t>
                      </a:r>
                      <a:r>
                        <a:rPr lang="en-AU" sz="2400" baseline="0">
                          <a:effectLst/>
                          <a:latin typeface="Arial" charset="0"/>
                          <a:ea typeface="Arial" charset="0"/>
                          <a:cs typeface="Arial" charset="0"/>
                        </a:rPr>
                        <a:t>particularly regarding Ancient </a:t>
                      </a:r>
                      <a:r>
                        <a:rPr lang="en-AU" sz="2400" baseline="0" dirty="0">
                          <a:effectLst/>
                          <a:latin typeface="Arial" charset="0"/>
                          <a:ea typeface="Arial" charset="0"/>
                          <a:cs typeface="Arial" charset="0"/>
                        </a:rPr>
                        <a:t>Near Eastern culture, for the book of Genesis.</a:t>
                      </a:r>
                      <a:endParaRPr lang="en-US" sz="24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1"/>
                  </a:ext>
                </a:extLst>
              </a:tr>
            </a:tbl>
          </a:graphicData>
        </a:graphic>
      </p:graphicFrame>
      <p:sp>
        <p:nvSpPr>
          <p:cNvPr id="2" name="TextBox 1"/>
          <p:cNvSpPr txBox="1"/>
          <p:nvPr/>
        </p:nvSpPr>
        <p:spPr>
          <a:xfrm rot="19713226">
            <a:off x="2488531" y="3561038"/>
            <a:ext cx="5040884" cy="707886"/>
          </a:xfrm>
          <a:prstGeom prst="rect">
            <a:avLst/>
          </a:prstGeom>
          <a:solidFill>
            <a:schemeClr val="accent5">
              <a:lumMod val="75000"/>
            </a:schemeClr>
          </a:solidFill>
        </p:spPr>
        <p:txBody>
          <a:bodyPr wrap="square" rtlCol="0">
            <a:spAutoFit/>
          </a:bodyPr>
          <a:lstStyle/>
          <a:p>
            <a:r>
              <a:rPr lang="en-AU" sz="4000" dirty="0">
                <a:ln w="0"/>
                <a:effectLst>
                  <a:outerShdw blurRad="38100" dist="19050" dir="2700000" algn="tl" rotWithShape="0">
                    <a:schemeClr val="dk1">
                      <a:alpha val="40000"/>
                    </a:schemeClr>
                  </a:outerShdw>
                </a:effectLst>
                <a:latin typeface="Chalkboard" charset="0"/>
                <a:ea typeface="Chalkboard" charset="0"/>
                <a:cs typeface="Chalkboard" charset="0"/>
              </a:rPr>
              <a:t>Harmony </a:t>
            </a:r>
            <a:r>
              <a:rPr lang="en-AU" sz="4000">
                <a:ln w="0"/>
                <a:effectLst>
                  <a:outerShdw blurRad="38100" dist="19050" dir="2700000" algn="tl" rotWithShape="0">
                    <a:schemeClr val="dk1">
                      <a:alpha val="40000"/>
                    </a:schemeClr>
                  </a:outerShdw>
                </a:effectLst>
                <a:latin typeface="Chalkboard" charset="0"/>
                <a:ea typeface="Chalkboard" charset="0"/>
                <a:cs typeface="Chalkboard" charset="0"/>
              </a:rPr>
              <a:t>or Conflict?</a:t>
            </a:r>
          </a:p>
        </p:txBody>
      </p:sp>
    </p:spTree>
    <p:extLst>
      <p:ext uri="{BB962C8B-B14F-4D97-AF65-F5344CB8AC3E}">
        <p14:creationId xmlns:p14="http://schemas.microsoft.com/office/powerpoint/2010/main" val="1324555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53278419"/>
              </p:ext>
            </p:extLst>
          </p:nvPr>
        </p:nvGraphicFramePr>
        <p:xfrm>
          <a:off x="128337" y="457776"/>
          <a:ext cx="4507720" cy="5846771"/>
        </p:xfrm>
        <a:graphic>
          <a:graphicData uri="http://schemas.openxmlformats.org/drawingml/2006/table">
            <a:tbl>
              <a:tblPr firstRow="1" bandRow="1">
                <a:tableStyleId>{F5AB1C69-6EDB-4FF4-983F-18BD219EF322}</a:tableStyleId>
              </a:tblPr>
              <a:tblGrid>
                <a:gridCol w="4507720">
                  <a:extLst>
                    <a:ext uri="{9D8B030D-6E8A-4147-A177-3AD203B41FA5}">
                      <a16:colId xmlns:a16="http://schemas.microsoft.com/office/drawing/2014/main" val="20000"/>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400" b="1" dirty="0">
                          <a:effectLst/>
                          <a:latin typeface="Arial" charset="0"/>
                          <a:ea typeface="맑은 고딕" charset="-127"/>
                        </a:rPr>
                        <a:t>BASF 3</a:t>
                      </a:r>
                      <a:r>
                        <a:rPr lang="en-GB" sz="2400" dirty="0">
                          <a:effectLst/>
                          <a:latin typeface="Arial" charset="0"/>
                          <a:ea typeface="맑은 고딕" charset="-127"/>
                        </a:rPr>
                        <a:t> — That </a:t>
                      </a:r>
                      <a:r>
                        <a:rPr lang="en-GB" sz="2400" b="1" dirty="0">
                          <a:effectLst/>
                          <a:latin typeface="Arial" charset="0"/>
                          <a:ea typeface="맑은 고딕" charset="-127"/>
                        </a:rPr>
                        <a:t>the appearance of Jesus of Nazareth </a:t>
                      </a:r>
                      <a:r>
                        <a:rPr lang="en-GB" sz="2400" dirty="0">
                          <a:effectLst/>
                          <a:latin typeface="Arial" charset="0"/>
                          <a:ea typeface="맑은 고딕" charset="-127"/>
                        </a:rPr>
                        <a:t>on the earth was necessitated by the position and state into which the </a:t>
                      </a:r>
                      <a:r>
                        <a:rPr lang="en-GB" sz="2400" b="1" dirty="0">
                          <a:effectLst/>
                          <a:latin typeface="Arial" charset="0"/>
                          <a:ea typeface="맑은 고딕" charset="-127"/>
                        </a:rPr>
                        <a:t>human race</a:t>
                      </a:r>
                      <a:r>
                        <a:rPr lang="en-GB" sz="2400" dirty="0">
                          <a:effectLst/>
                          <a:latin typeface="Arial" charset="0"/>
                          <a:ea typeface="맑은 고딕" charset="-127"/>
                        </a:rPr>
                        <a:t> had been brought by the circumstances connected with </a:t>
                      </a:r>
                      <a:r>
                        <a:rPr lang="en-GB" sz="2400" b="1" dirty="0">
                          <a:effectLst/>
                          <a:latin typeface="Arial" charset="0"/>
                          <a:ea typeface="맑은 고딕" charset="-127"/>
                        </a:rPr>
                        <a:t>the first man</a:t>
                      </a:r>
                      <a:r>
                        <a:rPr lang="en-GB" sz="2400" dirty="0">
                          <a:effectLst/>
                          <a:latin typeface="Arial" charset="0"/>
                          <a:ea typeface="맑은 고딕" charset="-127"/>
                        </a:rPr>
                        <a:t>. </a:t>
                      </a:r>
                      <a:endParaRPr lang="en-US" sz="24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7660796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04540739"/>
              </p:ext>
            </p:extLst>
          </p:nvPr>
        </p:nvGraphicFramePr>
        <p:xfrm>
          <a:off x="128337" y="457776"/>
          <a:ext cx="11903242" cy="5846771"/>
        </p:xfrm>
        <a:graphic>
          <a:graphicData uri="http://schemas.openxmlformats.org/drawingml/2006/table">
            <a:tbl>
              <a:tblPr firstRow="1" bandRow="1">
                <a:tableStyleId>{F5AB1C69-6EDB-4FF4-983F-18BD219EF322}</a:tableStyleId>
              </a:tblPr>
              <a:tblGrid>
                <a:gridCol w="4507720">
                  <a:extLst>
                    <a:ext uri="{9D8B030D-6E8A-4147-A177-3AD203B41FA5}">
                      <a16:colId xmlns:a16="http://schemas.microsoft.com/office/drawing/2014/main" val="20000"/>
                    </a:ext>
                  </a:extLst>
                </a:gridCol>
                <a:gridCol w="7395522">
                  <a:extLst>
                    <a:ext uri="{9D8B030D-6E8A-4147-A177-3AD203B41FA5}">
                      <a16:colId xmlns:a16="http://schemas.microsoft.com/office/drawing/2014/main" val="20001"/>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tc>
                  <a:txBody>
                    <a:bodyPr/>
                    <a:lstStyle/>
                    <a:p>
                      <a:pPr>
                        <a:spcAft>
                          <a:spcPts val="0"/>
                        </a:spcAft>
                      </a:pPr>
                      <a:r>
                        <a:rPr lang="en-AU" sz="2800" dirty="0">
                          <a:effectLst/>
                        </a:rPr>
                        <a:t>Typical GDE View</a:t>
                      </a:r>
                      <a:endParaRPr lang="en-US" sz="28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400" b="1" dirty="0">
                          <a:effectLst/>
                          <a:latin typeface="Arial" charset="0"/>
                          <a:ea typeface="맑은 고딕" charset="-127"/>
                        </a:rPr>
                        <a:t>BASF 3</a:t>
                      </a:r>
                      <a:r>
                        <a:rPr lang="en-GB" sz="2400" dirty="0">
                          <a:effectLst/>
                          <a:latin typeface="Arial" charset="0"/>
                          <a:ea typeface="맑은 고딕" charset="-127"/>
                        </a:rPr>
                        <a:t> — That </a:t>
                      </a:r>
                      <a:r>
                        <a:rPr lang="en-GB" sz="2400" b="1" dirty="0">
                          <a:effectLst/>
                          <a:latin typeface="Arial" charset="0"/>
                          <a:ea typeface="맑은 고딕" charset="-127"/>
                        </a:rPr>
                        <a:t>the appearance of Jesus of Nazareth </a:t>
                      </a:r>
                      <a:r>
                        <a:rPr lang="en-GB" sz="2400" dirty="0">
                          <a:effectLst/>
                          <a:latin typeface="Arial" charset="0"/>
                          <a:ea typeface="맑은 고딕" charset="-127"/>
                        </a:rPr>
                        <a:t>on the earth was necessitated by the position and state into which the </a:t>
                      </a:r>
                      <a:r>
                        <a:rPr lang="en-GB" sz="2400" b="1" dirty="0">
                          <a:effectLst/>
                          <a:latin typeface="Arial" charset="0"/>
                          <a:ea typeface="맑은 고딕" charset="-127"/>
                        </a:rPr>
                        <a:t>human race</a:t>
                      </a:r>
                      <a:r>
                        <a:rPr lang="en-GB" sz="2400" dirty="0">
                          <a:effectLst/>
                          <a:latin typeface="Arial" charset="0"/>
                          <a:ea typeface="맑은 고딕" charset="-127"/>
                        </a:rPr>
                        <a:t> had been brought by the circumstances connected with </a:t>
                      </a:r>
                      <a:r>
                        <a:rPr lang="en-GB" sz="2400" b="1" dirty="0">
                          <a:effectLst/>
                          <a:latin typeface="Arial" charset="0"/>
                          <a:ea typeface="맑은 고딕" charset="-127"/>
                        </a:rPr>
                        <a:t>the first man</a:t>
                      </a:r>
                      <a:r>
                        <a:rPr lang="en-GB" sz="2400" dirty="0">
                          <a:effectLst/>
                          <a:latin typeface="Arial" charset="0"/>
                          <a:ea typeface="맑은 고딕" charset="-127"/>
                        </a:rPr>
                        <a:t>. </a:t>
                      </a:r>
                      <a:endParaRPr lang="en-US" sz="2400" dirty="0">
                        <a:effectLst/>
                        <a:latin typeface="Calibri" charset="0"/>
                        <a:ea typeface="맑은 고딕" charset="-127"/>
                        <a:cs typeface="Times New Roman" charset="0"/>
                      </a:endParaRPr>
                    </a:p>
                  </a:txBody>
                  <a:tcPr marL="68580" marR="68580" marT="0" marB="0"/>
                </a:tc>
                <a:tc>
                  <a:txBody>
                    <a:bodyPr/>
                    <a:lstStyle/>
                    <a:p>
                      <a:pPr marL="342900" lvl="0" indent="-342900">
                        <a:spcBef>
                          <a:spcPts val="600"/>
                        </a:spcBef>
                        <a:spcAft>
                          <a:spcPts val="0"/>
                        </a:spcAft>
                        <a:buFont typeface="Symbol" charset="2"/>
                        <a:buChar char=""/>
                      </a:pPr>
                      <a:r>
                        <a:rPr lang="en-AU" sz="2400" dirty="0">
                          <a:effectLst/>
                          <a:latin typeface="Arial" charset="0"/>
                          <a:ea typeface="Arial" charset="0"/>
                          <a:cs typeface="Arial" charset="0"/>
                        </a:rPr>
                        <a:t>Adam was not literally the first man of the human race.  Rather Adam was the first man that God entered into a covenant relationship with.</a:t>
                      </a:r>
                    </a:p>
                    <a:p>
                      <a:pPr marL="342900" lvl="0" indent="-342900">
                        <a:spcBef>
                          <a:spcPts val="600"/>
                        </a:spcBef>
                        <a:spcAft>
                          <a:spcPts val="0"/>
                        </a:spcAft>
                        <a:buFont typeface="Symbol" charset="2"/>
                        <a:buChar char=""/>
                      </a:pPr>
                      <a:r>
                        <a:rPr lang="en-AU" sz="2400" dirty="0">
                          <a:effectLst/>
                          <a:latin typeface="Arial" charset="0"/>
                          <a:ea typeface="Arial" charset="0"/>
                          <a:cs typeface="Arial" charset="0"/>
                        </a:rPr>
                        <a:t>The current position and state of the human race is just the way God created things. The entire human race was not impacted by circumstances connected with the first man.  </a:t>
                      </a:r>
                    </a:p>
                    <a:p>
                      <a:pPr marL="342900" lvl="0" indent="-342900">
                        <a:spcBef>
                          <a:spcPts val="600"/>
                        </a:spcBef>
                        <a:spcAft>
                          <a:spcPts val="0"/>
                        </a:spcAft>
                        <a:buFont typeface="Symbol" charset="2"/>
                        <a:buChar char=""/>
                      </a:pPr>
                      <a:r>
                        <a:rPr lang="en-AU" sz="2400" dirty="0">
                          <a:effectLst/>
                          <a:latin typeface="Arial" charset="0"/>
                          <a:ea typeface="Arial" charset="0"/>
                          <a:cs typeface="Arial" charset="0"/>
                        </a:rPr>
                        <a:t>The appearance of Jesus was not necessitated by the position and state the entire human race had been brought by circumstances connected with the first man.  Rather the appearance of Jesus Christ was necessitated to save those who sin and therefore deserve “eternal” or “spiritual” death.</a:t>
                      </a:r>
                      <a:endParaRPr lang="en-US" sz="24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1"/>
                  </a:ext>
                </a:extLst>
              </a:tr>
            </a:tbl>
          </a:graphicData>
        </a:graphic>
      </p:graphicFrame>
      <p:sp>
        <p:nvSpPr>
          <p:cNvPr id="2" name="TextBox 1"/>
          <p:cNvSpPr txBox="1"/>
          <p:nvPr/>
        </p:nvSpPr>
        <p:spPr>
          <a:xfrm rot="19713226">
            <a:off x="2488531" y="3561038"/>
            <a:ext cx="5040884" cy="707886"/>
          </a:xfrm>
          <a:prstGeom prst="rect">
            <a:avLst/>
          </a:prstGeom>
          <a:solidFill>
            <a:schemeClr val="accent5">
              <a:lumMod val="75000"/>
            </a:schemeClr>
          </a:solidFill>
        </p:spPr>
        <p:txBody>
          <a:bodyPr wrap="square" rtlCol="0">
            <a:spAutoFit/>
          </a:bodyPr>
          <a:lstStyle/>
          <a:p>
            <a:r>
              <a:rPr lang="en-AU" sz="4000" dirty="0">
                <a:ln w="0"/>
                <a:effectLst>
                  <a:outerShdw blurRad="38100" dist="19050" dir="2700000" algn="tl" rotWithShape="0">
                    <a:schemeClr val="dk1">
                      <a:alpha val="40000"/>
                    </a:schemeClr>
                  </a:outerShdw>
                </a:effectLst>
                <a:latin typeface="Chalkboard" charset="0"/>
                <a:ea typeface="Chalkboard" charset="0"/>
                <a:cs typeface="Chalkboard" charset="0"/>
              </a:rPr>
              <a:t>Harmony </a:t>
            </a:r>
            <a:r>
              <a:rPr lang="en-AU" sz="4000">
                <a:ln w="0"/>
                <a:effectLst>
                  <a:outerShdw blurRad="38100" dist="19050" dir="2700000" algn="tl" rotWithShape="0">
                    <a:schemeClr val="dk1">
                      <a:alpha val="40000"/>
                    </a:schemeClr>
                  </a:outerShdw>
                </a:effectLst>
                <a:latin typeface="Chalkboard" charset="0"/>
                <a:ea typeface="Chalkboard" charset="0"/>
                <a:cs typeface="Chalkboard" charset="0"/>
              </a:rPr>
              <a:t>or Conflict?</a:t>
            </a:r>
          </a:p>
        </p:txBody>
      </p:sp>
    </p:spTree>
    <p:extLst>
      <p:ext uri="{BB962C8B-B14F-4D97-AF65-F5344CB8AC3E}">
        <p14:creationId xmlns:p14="http://schemas.microsoft.com/office/powerpoint/2010/main" val="148918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30915831"/>
              </p:ext>
            </p:extLst>
          </p:nvPr>
        </p:nvGraphicFramePr>
        <p:xfrm>
          <a:off x="160421" y="114209"/>
          <a:ext cx="4507720" cy="5846771"/>
        </p:xfrm>
        <a:graphic>
          <a:graphicData uri="http://schemas.openxmlformats.org/drawingml/2006/table">
            <a:tbl>
              <a:tblPr firstRow="1" bandRow="1">
                <a:tableStyleId>{00A15C55-8517-42AA-B614-E9B94910E393}</a:tableStyleId>
              </a:tblPr>
              <a:tblGrid>
                <a:gridCol w="4507720">
                  <a:extLst>
                    <a:ext uri="{9D8B030D-6E8A-4147-A177-3AD203B41FA5}">
                      <a16:colId xmlns:a16="http://schemas.microsoft.com/office/drawing/2014/main" val="20000"/>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400" b="1" dirty="0">
                          <a:effectLst/>
                          <a:latin typeface="Arial" charset="0"/>
                          <a:ea typeface="맑은 고딕" charset="-127"/>
                        </a:rPr>
                        <a:t>BASF 4</a:t>
                      </a:r>
                      <a:r>
                        <a:rPr lang="en-GB" sz="2400" dirty="0">
                          <a:effectLst/>
                          <a:latin typeface="Arial" charset="0"/>
                          <a:ea typeface="맑은 고딕" charset="-127"/>
                        </a:rPr>
                        <a:t> — </a:t>
                      </a:r>
                      <a:r>
                        <a:rPr lang="en-GB" sz="2400" b="1" dirty="0">
                          <a:effectLst/>
                          <a:latin typeface="Arial" charset="0"/>
                          <a:ea typeface="맑은 고딕" charset="-127"/>
                        </a:rPr>
                        <a:t>That the first man was Adam</a:t>
                      </a:r>
                      <a:r>
                        <a:rPr lang="en-GB" sz="2400" dirty="0">
                          <a:effectLst/>
                          <a:latin typeface="Arial" charset="0"/>
                          <a:ea typeface="맑은 고딕" charset="-127"/>
                        </a:rPr>
                        <a:t>, whom God created out of the dust of the ground as a living soul, or natural body of life, </a:t>
                      </a:r>
                      <a:r>
                        <a:rPr lang="en-GB" sz="2400" b="1" dirty="0">
                          <a:effectLst/>
                          <a:latin typeface="Arial" charset="0"/>
                          <a:ea typeface="맑은 고딕" charset="-127"/>
                        </a:rPr>
                        <a:t>“very good”</a:t>
                      </a:r>
                      <a:r>
                        <a:rPr lang="en-GB" sz="2400" dirty="0">
                          <a:effectLst/>
                          <a:latin typeface="Arial" charset="0"/>
                          <a:ea typeface="맑은 고딕" charset="-127"/>
                        </a:rPr>
                        <a:t> </a:t>
                      </a:r>
                      <a:r>
                        <a:rPr lang="en-GB" sz="2400" b="1" dirty="0">
                          <a:effectLst/>
                          <a:latin typeface="Arial" charset="0"/>
                          <a:ea typeface="맑은 고딕" charset="-127"/>
                        </a:rPr>
                        <a:t>in kind and condition</a:t>
                      </a:r>
                      <a:r>
                        <a:rPr lang="en-GB" sz="2400" dirty="0">
                          <a:effectLst/>
                          <a:latin typeface="Arial" charset="0"/>
                          <a:ea typeface="맑은 고딕" charset="-127"/>
                        </a:rPr>
                        <a:t>, and placed him under a law through which </a:t>
                      </a:r>
                      <a:r>
                        <a:rPr lang="en-GB" sz="2400" b="1" dirty="0">
                          <a:effectLst/>
                          <a:latin typeface="Arial" charset="0"/>
                          <a:ea typeface="맑은 고딕" charset="-127"/>
                        </a:rPr>
                        <a:t>the continuance of life was contingent on obedience.</a:t>
                      </a:r>
                      <a:r>
                        <a:rPr lang="en-US" sz="2400" dirty="0">
                          <a:effectLst/>
                        </a:rPr>
                        <a:t> </a:t>
                      </a:r>
                      <a:endParaRPr lang="en-US" sz="24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887935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58711141"/>
              </p:ext>
            </p:extLst>
          </p:nvPr>
        </p:nvGraphicFramePr>
        <p:xfrm>
          <a:off x="160421" y="114209"/>
          <a:ext cx="11903242" cy="6006657"/>
        </p:xfrm>
        <a:graphic>
          <a:graphicData uri="http://schemas.openxmlformats.org/drawingml/2006/table">
            <a:tbl>
              <a:tblPr firstRow="1" bandRow="1">
                <a:tableStyleId>{00A15C55-8517-42AA-B614-E9B94910E393}</a:tableStyleId>
              </a:tblPr>
              <a:tblGrid>
                <a:gridCol w="4507720">
                  <a:extLst>
                    <a:ext uri="{9D8B030D-6E8A-4147-A177-3AD203B41FA5}">
                      <a16:colId xmlns:a16="http://schemas.microsoft.com/office/drawing/2014/main" val="20000"/>
                    </a:ext>
                  </a:extLst>
                </a:gridCol>
                <a:gridCol w="7395522">
                  <a:extLst>
                    <a:ext uri="{9D8B030D-6E8A-4147-A177-3AD203B41FA5}">
                      <a16:colId xmlns:a16="http://schemas.microsoft.com/office/drawing/2014/main" val="20001"/>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tc>
                  <a:txBody>
                    <a:bodyPr/>
                    <a:lstStyle/>
                    <a:p>
                      <a:pPr>
                        <a:spcAft>
                          <a:spcPts val="0"/>
                        </a:spcAft>
                      </a:pPr>
                      <a:r>
                        <a:rPr lang="en-AU" sz="2800" dirty="0">
                          <a:effectLst/>
                        </a:rPr>
                        <a:t>Typical GDE View</a:t>
                      </a:r>
                      <a:endParaRPr lang="en-US" sz="28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400" b="1" dirty="0">
                          <a:effectLst/>
                          <a:latin typeface="Arial" charset="0"/>
                          <a:ea typeface="맑은 고딕" charset="-127"/>
                        </a:rPr>
                        <a:t>BASF 4</a:t>
                      </a:r>
                      <a:r>
                        <a:rPr lang="en-GB" sz="2400" dirty="0">
                          <a:effectLst/>
                          <a:latin typeface="Arial" charset="0"/>
                          <a:ea typeface="맑은 고딕" charset="-127"/>
                        </a:rPr>
                        <a:t> — </a:t>
                      </a:r>
                      <a:r>
                        <a:rPr lang="en-GB" sz="2400" b="1" dirty="0">
                          <a:effectLst/>
                          <a:latin typeface="Arial" charset="0"/>
                          <a:ea typeface="맑은 고딕" charset="-127"/>
                        </a:rPr>
                        <a:t>That the first man was Adam</a:t>
                      </a:r>
                      <a:r>
                        <a:rPr lang="en-GB" sz="2400" dirty="0">
                          <a:effectLst/>
                          <a:latin typeface="Arial" charset="0"/>
                          <a:ea typeface="맑은 고딕" charset="-127"/>
                        </a:rPr>
                        <a:t>, whom God created out of the dust of the ground as a living soul, or natural body of life, </a:t>
                      </a:r>
                      <a:r>
                        <a:rPr lang="en-GB" sz="2400" b="1" dirty="0">
                          <a:effectLst/>
                          <a:latin typeface="Arial" charset="0"/>
                          <a:ea typeface="맑은 고딕" charset="-127"/>
                        </a:rPr>
                        <a:t>“very good”</a:t>
                      </a:r>
                      <a:r>
                        <a:rPr lang="en-GB" sz="2400" dirty="0">
                          <a:effectLst/>
                          <a:latin typeface="Arial" charset="0"/>
                          <a:ea typeface="맑은 고딕" charset="-127"/>
                        </a:rPr>
                        <a:t> </a:t>
                      </a:r>
                      <a:r>
                        <a:rPr lang="en-GB" sz="2400" b="1" dirty="0">
                          <a:effectLst/>
                          <a:latin typeface="Arial" charset="0"/>
                          <a:ea typeface="맑은 고딕" charset="-127"/>
                        </a:rPr>
                        <a:t>in kind and condition</a:t>
                      </a:r>
                      <a:r>
                        <a:rPr lang="en-GB" sz="2400" dirty="0">
                          <a:effectLst/>
                          <a:latin typeface="Arial" charset="0"/>
                          <a:ea typeface="맑은 고딕" charset="-127"/>
                        </a:rPr>
                        <a:t>, and placed him under a law through which </a:t>
                      </a:r>
                      <a:r>
                        <a:rPr lang="en-GB" sz="2400" b="1" dirty="0">
                          <a:effectLst/>
                          <a:latin typeface="Arial" charset="0"/>
                          <a:ea typeface="맑은 고딕" charset="-127"/>
                        </a:rPr>
                        <a:t>the continuance of life was contingent on obedience.</a:t>
                      </a:r>
                      <a:r>
                        <a:rPr lang="en-US" sz="2400" dirty="0">
                          <a:effectLst/>
                        </a:rPr>
                        <a:t> </a:t>
                      </a:r>
                      <a:endParaRPr lang="en-US" sz="2400" dirty="0">
                        <a:effectLst/>
                        <a:latin typeface="Calibri" charset="0"/>
                        <a:ea typeface="맑은 고딕" charset="-127"/>
                        <a:cs typeface="Times New Roman" charset="0"/>
                      </a:endParaRPr>
                    </a:p>
                  </a:txBody>
                  <a:tcPr marL="68580" marR="68580" marT="0" marB="0"/>
                </a:tc>
                <a:tc>
                  <a:txBody>
                    <a:bodyPr/>
                    <a:lstStyle/>
                    <a:p>
                      <a:pPr marL="342900" lvl="0" indent="-342900">
                        <a:spcBef>
                          <a:spcPts val="600"/>
                        </a:spcBef>
                        <a:spcAft>
                          <a:spcPts val="0"/>
                        </a:spcAft>
                        <a:buFont typeface="Symbol" charset="2"/>
                        <a:buChar char=""/>
                      </a:pPr>
                      <a:r>
                        <a:rPr lang="en-AU" sz="2000" dirty="0">
                          <a:effectLst/>
                          <a:latin typeface="Arial" charset="0"/>
                          <a:ea typeface="맑은 고딕" charset="-127"/>
                          <a:cs typeface="Times New Roman" charset="0"/>
                        </a:rPr>
                        <a:t>Adam was not the first human of our race. Rather he was either a metaphorical figure of all humans, or the first man that God entered into a covenant relationship with.</a:t>
                      </a:r>
                    </a:p>
                    <a:p>
                      <a:pPr marL="342900" lvl="0" indent="-342900">
                        <a:spcBef>
                          <a:spcPts val="600"/>
                        </a:spcBef>
                        <a:spcAft>
                          <a:spcPts val="0"/>
                        </a:spcAft>
                        <a:buFont typeface="Symbol" charset="2"/>
                        <a:buChar char=""/>
                      </a:pPr>
                      <a:r>
                        <a:rPr lang="en-AU" sz="2000" dirty="0">
                          <a:effectLst/>
                          <a:latin typeface="Arial" charset="0"/>
                          <a:ea typeface="맑은 고딕" charset="-127"/>
                          <a:cs typeface="Times New Roman" charset="0"/>
                        </a:rPr>
                        <a:t>God created the ancestors of many humans living on the earth today via an evolutionary process from primeval animals.</a:t>
                      </a:r>
                    </a:p>
                    <a:p>
                      <a:pPr marL="342900" lvl="0" indent="-342900">
                        <a:spcBef>
                          <a:spcPts val="600"/>
                        </a:spcBef>
                        <a:spcAft>
                          <a:spcPts val="0"/>
                        </a:spcAft>
                        <a:buFont typeface="Symbol" charset="2"/>
                        <a:buChar char=""/>
                      </a:pPr>
                      <a:r>
                        <a:rPr lang="en-AU" sz="2000" dirty="0">
                          <a:effectLst/>
                          <a:latin typeface="Arial" charset="0"/>
                          <a:ea typeface="맑은 고딕" charset="-127"/>
                          <a:cs typeface="Times New Roman" charset="0"/>
                        </a:rPr>
                        <a:t>All humans created by God, whether by evolution or miraculously, were already mortal (subject to death) before the real or metaphorical Adam’s sin. While “very good”, they were still imperfect and mortal as per everything God had created via evolution.</a:t>
                      </a:r>
                    </a:p>
                    <a:p>
                      <a:pPr marL="342900" lvl="0" indent="-342900">
                        <a:spcBef>
                          <a:spcPts val="600"/>
                        </a:spcBef>
                        <a:spcAft>
                          <a:spcPts val="0"/>
                        </a:spcAft>
                        <a:buFont typeface="Symbol" charset="2"/>
                        <a:buChar char=""/>
                      </a:pPr>
                      <a:r>
                        <a:rPr lang="en-AU" sz="2000" dirty="0">
                          <a:effectLst/>
                          <a:latin typeface="Arial" charset="0"/>
                          <a:ea typeface="맑은 고딕" charset="-127"/>
                          <a:cs typeface="Times New Roman" charset="0"/>
                        </a:rPr>
                        <a:t>As Adam (or the metaphorical Adam) was already mortal, the continuance of his mortal “natural body of life” was not contingent upon obedience.  He was already in a state where his natural body of life was dying.  Rather, obedience would have resulted in a change of nature – from mortality to immortality </a:t>
                      </a:r>
                      <a:endParaRPr lang="en-US" sz="20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
        <p:nvSpPr>
          <p:cNvPr id="3" name="TextBox 2"/>
          <p:cNvSpPr txBox="1"/>
          <p:nvPr/>
        </p:nvSpPr>
        <p:spPr>
          <a:xfrm rot="19713226">
            <a:off x="2488531" y="3561038"/>
            <a:ext cx="5040884" cy="707886"/>
          </a:xfrm>
          <a:prstGeom prst="rect">
            <a:avLst/>
          </a:prstGeom>
          <a:solidFill>
            <a:schemeClr val="accent5">
              <a:lumMod val="75000"/>
            </a:schemeClr>
          </a:solidFill>
        </p:spPr>
        <p:txBody>
          <a:bodyPr wrap="square" rtlCol="0">
            <a:spAutoFit/>
          </a:bodyPr>
          <a:lstStyle/>
          <a:p>
            <a:r>
              <a:rPr lang="en-AU" sz="4000" dirty="0">
                <a:ln w="0"/>
                <a:effectLst>
                  <a:outerShdw blurRad="38100" dist="19050" dir="2700000" algn="tl" rotWithShape="0">
                    <a:schemeClr val="dk1">
                      <a:alpha val="40000"/>
                    </a:schemeClr>
                  </a:outerShdw>
                </a:effectLst>
                <a:latin typeface="Chalkboard" charset="0"/>
                <a:ea typeface="Chalkboard" charset="0"/>
                <a:cs typeface="Chalkboard" charset="0"/>
              </a:rPr>
              <a:t>Harmony </a:t>
            </a:r>
            <a:r>
              <a:rPr lang="en-AU" sz="4000">
                <a:ln w="0"/>
                <a:effectLst>
                  <a:outerShdw blurRad="38100" dist="19050" dir="2700000" algn="tl" rotWithShape="0">
                    <a:schemeClr val="dk1">
                      <a:alpha val="40000"/>
                    </a:schemeClr>
                  </a:outerShdw>
                </a:effectLst>
                <a:latin typeface="Chalkboard" charset="0"/>
                <a:ea typeface="Chalkboard" charset="0"/>
                <a:cs typeface="Chalkboard" charset="0"/>
              </a:rPr>
              <a:t>or Conflict?</a:t>
            </a:r>
          </a:p>
        </p:txBody>
      </p:sp>
    </p:spTree>
    <p:extLst>
      <p:ext uri="{BB962C8B-B14F-4D97-AF65-F5344CB8AC3E}">
        <p14:creationId xmlns:p14="http://schemas.microsoft.com/office/powerpoint/2010/main" val="116766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 name="Picture 244">
            <a:extLst>
              <a:ext uri="{FF2B5EF4-FFF2-40B4-BE49-F238E27FC236}">
                <a16:creationId xmlns:a16="http://schemas.microsoft.com/office/drawing/2014/main" id="{77C2C1ED-0B52-594E-BFEC-52F59EE8B02A}"/>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394070" y="6209336"/>
            <a:ext cx="371251" cy="380258"/>
          </a:xfrm>
          <a:prstGeom prst="rect">
            <a:avLst/>
          </a:prstGeom>
        </p:spPr>
      </p:pic>
      <p:sp>
        <p:nvSpPr>
          <p:cNvPr id="24" name="Oval 23">
            <a:extLst>
              <a:ext uri="{FF2B5EF4-FFF2-40B4-BE49-F238E27FC236}">
                <a16:creationId xmlns:a16="http://schemas.microsoft.com/office/drawing/2014/main" id="{E5F214C0-4825-DF4D-9090-6EF50922BA6B}"/>
              </a:ext>
            </a:extLst>
          </p:cNvPr>
          <p:cNvSpPr/>
          <p:nvPr/>
        </p:nvSpPr>
        <p:spPr>
          <a:xfrm>
            <a:off x="60833" y="1585525"/>
            <a:ext cx="1316554" cy="792541"/>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3" name="Rectangle 142">
            <a:extLst>
              <a:ext uri="{FF2B5EF4-FFF2-40B4-BE49-F238E27FC236}">
                <a16:creationId xmlns:a16="http://schemas.microsoft.com/office/drawing/2014/main" id="{EB4E2B21-B61A-514F-BF1F-9CF8BCE8B629}"/>
              </a:ext>
            </a:extLst>
          </p:cNvPr>
          <p:cNvSpPr/>
          <p:nvPr/>
        </p:nvSpPr>
        <p:spPr>
          <a:xfrm>
            <a:off x="7486125" y="0"/>
            <a:ext cx="4730430" cy="6862010"/>
          </a:xfrm>
          <a:prstGeom prst="rect">
            <a:avLst/>
          </a:prstGeom>
          <a:solidFill>
            <a:srgbClr val="9DC3E6">
              <a:alpha val="4666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98B0A5A-FD2D-354A-B168-CA3A2B5B4D49}"/>
              </a:ext>
            </a:extLst>
          </p:cNvPr>
          <p:cNvSpPr>
            <a:spLocks noGrp="1"/>
          </p:cNvSpPr>
          <p:nvPr>
            <p:ph type="title"/>
          </p:nvPr>
        </p:nvSpPr>
        <p:spPr>
          <a:xfrm>
            <a:off x="0" y="3802"/>
            <a:ext cx="7539400" cy="713895"/>
          </a:xfrm>
        </p:spPr>
        <p:style>
          <a:lnRef idx="0">
            <a:schemeClr val="accent1"/>
          </a:lnRef>
          <a:fillRef idx="3">
            <a:schemeClr val="accent1"/>
          </a:fillRef>
          <a:effectRef idx="3">
            <a:schemeClr val="accent1"/>
          </a:effectRef>
          <a:fontRef idx="minor">
            <a:schemeClr val="lt1"/>
          </a:fontRef>
        </p:style>
        <p:txBody>
          <a:bodyPr>
            <a:normAutofit/>
          </a:bodyPr>
          <a:lstStyle/>
          <a:p>
            <a:r>
              <a:rPr lang="en-AU" sz="3600" dirty="0"/>
              <a:t>Genesis 3:15 -  Symbolic Application 2</a:t>
            </a:r>
          </a:p>
        </p:txBody>
      </p:sp>
      <p:sp>
        <p:nvSpPr>
          <p:cNvPr id="21" name="Rectangle 20">
            <a:extLst>
              <a:ext uri="{FF2B5EF4-FFF2-40B4-BE49-F238E27FC236}">
                <a16:creationId xmlns:a16="http://schemas.microsoft.com/office/drawing/2014/main" id="{5F1C9320-2AF8-9243-B8A1-A72F82C47A4B}"/>
              </a:ext>
            </a:extLst>
          </p:cNvPr>
          <p:cNvSpPr/>
          <p:nvPr/>
        </p:nvSpPr>
        <p:spPr>
          <a:xfrm>
            <a:off x="5111641" y="5616373"/>
            <a:ext cx="2135083"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0" u="none" strike="noStrike" kern="1200" cap="none" spc="0" normalizeH="0" baseline="0" noProof="0" dirty="0">
                <a:ln>
                  <a:noFill/>
                </a:ln>
                <a:solidFill>
                  <a:srgbClr val="0070C0"/>
                </a:solidFill>
                <a:effectLst/>
                <a:uLnTx/>
                <a:uFillTx/>
                <a:latin typeface="Calibri" panose="020F0502020204030204"/>
                <a:ea typeface="+mn-ea"/>
                <a:cs typeface="+mn-cs"/>
              </a:rPr>
              <a:t>he</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shall bruise </a:t>
            </a:r>
            <a:r>
              <a:rPr kumimoji="0" lang="en-AU" sz="1800" b="1" i="0" u="none" strike="noStrike" kern="1200" cap="none" spc="0" normalizeH="0" baseline="0" noProof="0" dirty="0">
                <a:ln>
                  <a:noFill/>
                </a:ln>
                <a:solidFill>
                  <a:srgbClr val="FF0000"/>
                </a:solidFill>
                <a:effectLst/>
                <a:uLnTx/>
                <a:uFillTx/>
                <a:latin typeface="Calibri" panose="020F0502020204030204"/>
                <a:ea typeface="+mn-ea"/>
                <a:cs typeface="+mn-cs"/>
              </a:rPr>
              <a:t>your</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head </a:t>
            </a:r>
          </a:p>
        </p:txBody>
      </p:sp>
      <p:sp>
        <p:nvSpPr>
          <p:cNvPr id="22" name="Rectangle 21">
            <a:extLst>
              <a:ext uri="{FF2B5EF4-FFF2-40B4-BE49-F238E27FC236}">
                <a16:creationId xmlns:a16="http://schemas.microsoft.com/office/drawing/2014/main" id="{7CC4DE9D-F35A-D847-A6BE-4A376FC8144E}"/>
              </a:ext>
            </a:extLst>
          </p:cNvPr>
          <p:cNvSpPr/>
          <p:nvPr/>
        </p:nvSpPr>
        <p:spPr>
          <a:xfrm>
            <a:off x="1158628" y="2868541"/>
            <a:ext cx="2991169"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b) between </a:t>
            </a:r>
            <a:r>
              <a:rPr kumimoji="0" lang="en-AU" sz="1800" b="1" i="0" u="none" strike="noStrike" kern="1200" cap="none" spc="0" normalizeH="0" baseline="0" noProof="0" dirty="0">
                <a:ln>
                  <a:noFill/>
                </a:ln>
                <a:solidFill>
                  <a:srgbClr val="FF0000"/>
                </a:solidFill>
                <a:effectLst/>
                <a:uLnTx/>
                <a:uFillTx/>
                <a:latin typeface="Calibri" panose="020F0502020204030204"/>
                <a:ea typeface="+mn-ea"/>
                <a:cs typeface="+mn-cs"/>
              </a:rPr>
              <a:t>your</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offspring</a:t>
            </a:r>
          </a:p>
        </p:txBody>
      </p:sp>
      <p:sp>
        <p:nvSpPr>
          <p:cNvPr id="23" name="Rectangle 22">
            <a:extLst>
              <a:ext uri="{FF2B5EF4-FFF2-40B4-BE49-F238E27FC236}">
                <a16:creationId xmlns:a16="http://schemas.microsoft.com/office/drawing/2014/main" id="{65BF133F-E292-264B-B3C7-2E05C5161BDB}"/>
              </a:ext>
            </a:extLst>
          </p:cNvPr>
          <p:cNvSpPr/>
          <p:nvPr/>
        </p:nvSpPr>
        <p:spPr>
          <a:xfrm>
            <a:off x="-382950" y="1641044"/>
            <a:ext cx="2167063" cy="7078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I will put </a:t>
            </a:r>
            <a:b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AU" sz="2000" b="0" i="0" u="none" strike="noStrike" kern="1200" cap="none" spc="0" normalizeH="0" baseline="0" noProof="0" dirty="0">
                <a:ln>
                  <a:noFill/>
                </a:ln>
                <a:solidFill>
                  <a:prstClr val="black"/>
                </a:solidFill>
                <a:effectLst/>
                <a:uLnTx/>
                <a:uFillTx/>
                <a:latin typeface="Calibri" panose="020F0502020204030204"/>
                <a:ea typeface="+mn-ea"/>
                <a:cs typeface="+mn-cs"/>
              </a:rPr>
              <a:t>enmity</a:t>
            </a:r>
          </a:p>
        </p:txBody>
      </p:sp>
      <p:sp>
        <p:nvSpPr>
          <p:cNvPr id="25" name="Rectangle 24">
            <a:extLst>
              <a:ext uri="{FF2B5EF4-FFF2-40B4-BE49-F238E27FC236}">
                <a16:creationId xmlns:a16="http://schemas.microsoft.com/office/drawing/2014/main" id="{BA9DF457-7D0E-044A-A0D4-34AAC6715FA2}"/>
              </a:ext>
            </a:extLst>
          </p:cNvPr>
          <p:cNvSpPr/>
          <p:nvPr/>
        </p:nvSpPr>
        <p:spPr>
          <a:xfrm>
            <a:off x="5017420" y="2170781"/>
            <a:ext cx="167741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AU" sz="1800" b="1" i="0" u="none" strike="noStrike" kern="1200" cap="none" spc="0" normalizeH="0" baseline="0" noProof="0" dirty="0">
                <a:ln>
                  <a:noFill/>
                </a:ln>
                <a:solidFill>
                  <a:srgbClr val="00B050"/>
                </a:solidFill>
                <a:effectLst/>
                <a:uLnTx/>
                <a:uFillTx/>
                <a:latin typeface="Calibri" panose="020F0502020204030204"/>
                <a:ea typeface="+mn-ea"/>
                <a:cs typeface="+mn-cs"/>
              </a:rPr>
              <a:t>the woman</a:t>
            </a:r>
          </a:p>
        </p:txBody>
      </p:sp>
      <p:sp>
        <p:nvSpPr>
          <p:cNvPr id="53" name="Rectangle 52">
            <a:extLst>
              <a:ext uri="{FF2B5EF4-FFF2-40B4-BE49-F238E27FC236}">
                <a16:creationId xmlns:a16="http://schemas.microsoft.com/office/drawing/2014/main" id="{42502CA4-0897-2A46-B46A-7F96BBB2BF7C}"/>
              </a:ext>
            </a:extLst>
          </p:cNvPr>
          <p:cNvSpPr/>
          <p:nvPr/>
        </p:nvSpPr>
        <p:spPr>
          <a:xfrm>
            <a:off x="1042733" y="5943263"/>
            <a:ext cx="2726967" cy="646331"/>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AU" sz="1800" b="1" i="0" u="none" strike="noStrike" kern="1200" cap="none" spc="0" normalizeH="0" baseline="0" noProof="0" dirty="0">
                <a:ln>
                  <a:noFill/>
                </a:ln>
                <a:solidFill>
                  <a:srgbClr val="FF0000"/>
                </a:solidFill>
                <a:effectLst/>
                <a:uLnTx/>
                <a:uFillTx/>
                <a:latin typeface="Calibri" panose="020F0502020204030204"/>
                <a:ea typeface="+mn-ea"/>
                <a:cs typeface="+mn-cs"/>
              </a:rPr>
              <a:t>you</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shall bruise </a:t>
            </a:r>
            <a:r>
              <a:rPr kumimoji="0" lang="en-AU" sz="1800" b="1" i="0" u="none" strike="noStrike" kern="1200" cap="none" spc="0" normalizeH="0" baseline="0" noProof="0" dirty="0">
                <a:ln>
                  <a:noFill/>
                </a:ln>
                <a:solidFill>
                  <a:srgbClr val="0070C0"/>
                </a:solidFill>
                <a:effectLst/>
                <a:uLnTx/>
                <a:uFillTx/>
                <a:latin typeface="Calibri" panose="020F0502020204030204"/>
                <a:ea typeface="+mn-ea"/>
                <a:cs typeface="+mn-cs"/>
              </a:rPr>
              <a:t>his</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heel</a:t>
            </a:r>
          </a:p>
        </p:txBody>
      </p:sp>
      <p:cxnSp>
        <p:nvCxnSpPr>
          <p:cNvPr id="60" name="Straight Arrow Connector 59">
            <a:extLst>
              <a:ext uri="{FF2B5EF4-FFF2-40B4-BE49-F238E27FC236}">
                <a16:creationId xmlns:a16="http://schemas.microsoft.com/office/drawing/2014/main" id="{467EFDF6-642C-DE45-93B2-BC1C2936F18A}"/>
              </a:ext>
            </a:extLst>
          </p:cNvPr>
          <p:cNvCxnSpPr>
            <a:cxnSpLocks/>
          </p:cNvCxnSpPr>
          <p:nvPr/>
        </p:nvCxnSpPr>
        <p:spPr>
          <a:xfrm flipH="1">
            <a:off x="4758665" y="6093759"/>
            <a:ext cx="2498" cy="352843"/>
          </a:xfrm>
          <a:prstGeom prst="straightConnector1">
            <a:avLst/>
          </a:prstGeom>
          <a:ln w="44450">
            <a:prstDash val="sysDot"/>
            <a:tailEnd type="triangle" w="med"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38E62E52-E674-7C4C-96F0-3F6D8469F8A4}"/>
              </a:ext>
            </a:extLst>
          </p:cNvPr>
          <p:cNvCxnSpPr>
            <a:cxnSpLocks/>
          </p:cNvCxnSpPr>
          <p:nvPr/>
        </p:nvCxnSpPr>
        <p:spPr>
          <a:xfrm flipH="1" flipV="1">
            <a:off x="4329492" y="6117641"/>
            <a:ext cx="11257" cy="404347"/>
          </a:xfrm>
          <a:prstGeom prst="straightConnector1">
            <a:avLst/>
          </a:prstGeom>
          <a:ln w="44450">
            <a:solidFill>
              <a:srgbClr val="FF0000"/>
            </a:solidFill>
            <a:prstDash val="sysDot"/>
            <a:tailEnd type="triangle" w="med" len="med"/>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7B55695E-66F7-F641-9E20-3C9EF3F6886B}"/>
              </a:ext>
            </a:extLst>
          </p:cNvPr>
          <p:cNvSpPr/>
          <p:nvPr/>
        </p:nvSpPr>
        <p:spPr>
          <a:xfrm>
            <a:off x="8340198" y="1200476"/>
            <a:ext cx="3779685" cy="132343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Optima" panose="02000503060000020004" pitchFamily="2" charset="0"/>
                <a:ea typeface="+mn-ea"/>
                <a:cs typeface="+mn-cs"/>
              </a:rPr>
              <a:t>After Eve adopted “serpent” thinking and sinned,  God froze the problem of serpent thinking as a law of her members. This conflicted with her knowledge of and desire to please God</a:t>
            </a:r>
          </a:p>
        </p:txBody>
      </p:sp>
      <p:sp>
        <p:nvSpPr>
          <p:cNvPr id="70" name="Rectangle 69">
            <a:extLst>
              <a:ext uri="{FF2B5EF4-FFF2-40B4-BE49-F238E27FC236}">
                <a16:creationId xmlns:a16="http://schemas.microsoft.com/office/drawing/2014/main" id="{B9F7D257-C81E-D040-BF41-88DC0B59CB4D}"/>
              </a:ext>
            </a:extLst>
          </p:cNvPr>
          <p:cNvSpPr/>
          <p:nvPr/>
        </p:nvSpPr>
        <p:spPr>
          <a:xfrm>
            <a:off x="8386000" y="2693694"/>
            <a:ext cx="3688080"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Optima" panose="02000503060000020004" pitchFamily="2" charset="0"/>
                <a:ea typeface="+mn-ea"/>
                <a:cs typeface="+mn-cs"/>
              </a:rPr>
              <a:t>Consequently, all of her posterity would be born with serpent thinking within. Those who live a life fulfilling serpent desires, are the seed of the serpent. Those who try their best to follow God, are the seed of the woman</a:t>
            </a:r>
          </a:p>
        </p:txBody>
      </p:sp>
      <p:sp>
        <p:nvSpPr>
          <p:cNvPr id="73" name="Rectangle 72">
            <a:extLst>
              <a:ext uri="{FF2B5EF4-FFF2-40B4-BE49-F238E27FC236}">
                <a16:creationId xmlns:a16="http://schemas.microsoft.com/office/drawing/2014/main" id="{DBF2D069-07BB-8F48-87A8-00F084883194}"/>
              </a:ext>
            </a:extLst>
          </p:cNvPr>
          <p:cNvSpPr/>
          <p:nvPr/>
        </p:nvSpPr>
        <p:spPr>
          <a:xfrm>
            <a:off x="8336049" y="4521512"/>
            <a:ext cx="3867705" cy="230832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prstClr val="black"/>
                </a:solidFill>
                <a:effectLst/>
                <a:uLnTx/>
                <a:uFillTx/>
                <a:latin typeface="Optima" panose="02000503060000020004" pitchFamily="2" charset="0"/>
                <a:ea typeface="+mn-ea"/>
                <a:cs typeface="+mn-cs"/>
              </a:rPr>
              <a:t>“Old serpent” thinking (the Devil) was part and parcel of human nature Christ was born with. After a life of never yielding to serpent thinking, he was able to crush the serpent’s head when he died on the cross (Hebrews 2:14). The serpent nature still delivered death to Christ, but it was only a temporary wound on the heel, as God raised him from the dead. </a:t>
            </a:r>
          </a:p>
        </p:txBody>
      </p:sp>
      <p:grpSp>
        <p:nvGrpSpPr>
          <p:cNvPr id="6" name="Group 5">
            <a:extLst>
              <a:ext uri="{FF2B5EF4-FFF2-40B4-BE49-F238E27FC236}">
                <a16:creationId xmlns:a16="http://schemas.microsoft.com/office/drawing/2014/main" id="{B7E40FE7-B513-FC41-97E4-807FB50447B2}"/>
              </a:ext>
            </a:extLst>
          </p:cNvPr>
          <p:cNvGrpSpPr/>
          <p:nvPr/>
        </p:nvGrpSpPr>
        <p:grpSpPr>
          <a:xfrm>
            <a:off x="3789284" y="1390785"/>
            <a:ext cx="1243862" cy="1243862"/>
            <a:chOff x="5800510" y="1293202"/>
            <a:chExt cx="1243862" cy="1243862"/>
          </a:xfrm>
        </p:grpSpPr>
        <p:pic>
          <p:nvPicPr>
            <p:cNvPr id="38" name="Picture 37">
              <a:extLst>
                <a:ext uri="{FF2B5EF4-FFF2-40B4-BE49-F238E27FC236}">
                  <a16:creationId xmlns:a16="http://schemas.microsoft.com/office/drawing/2014/main" id="{2FB4F8DF-7EAE-F142-9ABA-407213B0B5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800510" y="1293202"/>
              <a:ext cx="1243862" cy="1243862"/>
            </a:xfrm>
            <a:prstGeom prst="rect">
              <a:avLst/>
            </a:prstGeom>
          </p:spPr>
        </p:pic>
        <p:pic>
          <p:nvPicPr>
            <p:cNvPr id="39" name="Picture 38">
              <a:extLst>
                <a:ext uri="{FF2B5EF4-FFF2-40B4-BE49-F238E27FC236}">
                  <a16:creationId xmlns:a16="http://schemas.microsoft.com/office/drawing/2014/main" id="{A880A613-3261-174B-B34B-D9EECF32FEBF}"/>
                </a:ext>
              </a:extLst>
            </p:cNvPr>
            <p:cNvPicPr>
              <a:picLocks noChangeAspect="1"/>
            </p:cNvPicPr>
            <p:nvPr/>
          </p:nvPicPr>
          <p:blipFill>
            <a:blip r:embed="rId4"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6021910" y="1468200"/>
              <a:ext cx="456709" cy="449573"/>
            </a:xfrm>
            <a:prstGeom prst="rect">
              <a:avLst/>
            </a:prstGeom>
          </p:spPr>
        </p:pic>
        <p:pic>
          <p:nvPicPr>
            <p:cNvPr id="9" name="Picture 8">
              <a:extLst>
                <a:ext uri="{FF2B5EF4-FFF2-40B4-BE49-F238E27FC236}">
                  <a16:creationId xmlns:a16="http://schemas.microsoft.com/office/drawing/2014/main" id="{2283EA6A-85FE-6C42-8B2C-8AEE5442F836}"/>
                </a:ext>
              </a:extLst>
            </p:cNvPr>
            <p:cNvPicPr>
              <a:picLocks noChangeAspect="1"/>
            </p:cNvPicPr>
            <p:nvPr/>
          </p:nvPicPr>
          <p:blipFill>
            <a:blip r:embed="rId5"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6304872" y="1857718"/>
              <a:ext cx="555242" cy="317281"/>
            </a:xfrm>
            <a:prstGeom prst="rect">
              <a:avLst/>
            </a:prstGeom>
          </p:spPr>
        </p:pic>
      </p:grpSp>
      <p:pic>
        <p:nvPicPr>
          <p:cNvPr id="152" name="Picture 151">
            <a:extLst>
              <a:ext uri="{FF2B5EF4-FFF2-40B4-BE49-F238E27FC236}">
                <a16:creationId xmlns:a16="http://schemas.microsoft.com/office/drawing/2014/main" id="{AE71E945-C31F-0241-8BD4-EE81724F837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864722" y="-2172286"/>
            <a:ext cx="1243862" cy="1243862"/>
          </a:xfrm>
          <a:prstGeom prst="rect">
            <a:avLst/>
          </a:prstGeom>
        </p:spPr>
      </p:pic>
      <p:pic>
        <p:nvPicPr>
          <p:cNvPr id="153" name="Picture 152">
            <a:extLst>
              <a:ext uri="{FF2B5EF4-FFF2-40B4-BE49-F238E27FC236}">
                <a16:creationId xmlns:a16="http://schemas.microsoft.com/office/drawing/2014/main" id="{80E7026E-E0D4-8E42-8068-C091323143F9}"/>
              </a:ext>
            </a:extLst>
          </p:cNvPr>
          <p:cNvPicPr>
            <a:picLocks noChangeAspect="1"/>
          </p:cNvPicPr>
          <p:nvPr/>
        </p:nvPicPr>
        <p:blipFill>
          <a:blip r:embed="rId6"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1833371" y="-1497463"/>
            <a:ext cx="626755" cy="616962"/>
          </a:xfrm>
          <a:prstGeom prst="rect">
            <a:avLst/>
          </a:prstGeom>
        </p:spPr>
      </p:pic>
      <p:pic>
        <p:nvPicPr>
          <p:cNvPr id="154" name="Picture 153">
            <a:extLst>
              <a:ext uri="{FF2B5EF4-FFF2-40B4-BE49-F238E27FC236}">
                <a16:creationId xmlns:a16="http://schemas.microsoft.com/office/drawing/2014/main" id="{E5965515-11C2-0D4E-9BE4-A3353B9B74F5}"/>
              </a:ext>
            </a:extLst>
          </p:cNvPr>
          <p:cNvPicPr>
            <a:picLocks noChangeAspect="1"/>
          </p:cNvPicPr>
          <p:nvPr/>
        </p:nvPicPr>
        <p:blipFill>
          <a:blip r:embed="rId7"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344300" y="-1395855"/>
            <a:ext cx="453019" cy="258868"/>
          </a:xfrm>
          <a:prstGeom prst="rect">
            <a:avLst/>
          </a:prstGeom>
        </p:spPr>
      </p:pic>
      <p:grpSp>
        <p:nvGrpSpPr>
          <p:cNvPr id="155" name="Group 154">
            <a:extLst>
              <a:ext uri="{FF2B5EF4-FFF2-40B4-BE49-F238E27FC236}">
                <a16:creationId xmlns:a16="http://schemas.microsoft.com/office/drawing/2014/main" id="{E9737527-F4CF-E848-B6C0-133B467E27A7}"/>
              </a:ext>
            </a:extLst>
          </p:cNvPr>
          <p:cNvGrpSpPr/>
          <p:nvPr/>
        </p:nvGrpSpPr>
        <p:grpSpPr>
          <a:xfrm>
            <a:off x="1949225" y="3260119"/>
            <a:ext cx="649425" cy="570385"/>
            <a:chOff x="3694291" y="1135373"/>
            <a:chExt cx="1243862" cy="1243862"/>
          </a:xfrm>
        </p:grpSpPr>
        <p:pic>
          <p:nvPicPr>
            <p:cNvPr id="156" name="Picture 155">
              <a:extLst>
                <a:ext uri="{FF2B5EF4-FFF2-40B4-BE49-F238E27FC236}">
                  <a16:creationId xmlns:a16="http://schemas.microsoft.com/office/drawing/2014/main" id="{8496183C-08B8-B549-88C6-0D9578F7855E}"/>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94291" y="1135373"/>
              <a:ext cx="1243862" cy="1243862"/>
            </a:xfrm>
            <a:prstGeom prst="rect">
              <a:avLst/>
            </a:prstGeom>
          </p:spPr>
        </p:pic>
        <p:pic>
          <p:nvPicPr>
            <p:cNvPr id="157" name="Picture 156">
              <a:extLst>
                <a:ext uri="{FF2B5EF4-FFF2-40B4-BE49-F238E27FC236}">
                  <a16:creationId xmlns:a16="http://schemas.microsoft.com/office/drawing/2014/main" id="{3A18795F-810F-0447-B480-2C77A84DCBF4}"/>
                </a:ext>
              </a:extLst>
            </p:cNvPr>
            <p:cNvPicPr>
              <a:picLocks noChangeAspect="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002844" y="1282970"/>
              <a:ext cx="626755" cy="616962"/>
            </a:xfrm>
            <a:prstGeom prst="rect">
              <a:avLst/>
            </a:prstGeom>
          </p:spPr>
        </p:pic>
      </p:grpSp>
      <p:grpSp>
        <p:nvGrpSpPr>
          <p:cNvPr id="159" name="Group 158">
            <a:extLst>
              <a:ext uri="{FF2B5EF4-FFF2-40B4-BE49-F238E27FC236}">
                <a16:creationId xmlns:a16="http://schemas.microsoft.com/office/drawing/2014/main" id="{A909AC94-8E66-2444-A683-D4638646FE9E}"/>
              </a:ext>
            </a:extLst>
          </p:cNvPr>
          <p:cNvGrpSpPr/>
          <p:nvPr/>
        </p:nvGrpSpPr>
        <p:grpSpPr>
          <a:xfrm>
            <a:off x="2526845" y="3240273"/>
            <a:ext cx="649425" cy="570385"/>
            <a:chOff x="3694291" y="1135373"/>
            <a:chExt cx="1243862" cy="1243862"/>
          </a:xfrm>
        </p:grpSpPr>
        <p:pic>
          <p:nvPicPr>
            <p:cNvPr id="160" name="Picture 159">
              <a:extLst>
                <a:ext uri="{FF2B5EF4-FFF2-40B4-BE49-F238E27FC236}">
                  <a16:creationId xmlns:a16="http://schemas.microsoft.com/office/drawing/2014/main" id="{3C82968C-D9A4-D246-9B2B-9CC6738F84B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94291" y="1135373"/>
              <a:ext cx="1243862" cy="1243862"/>
            </a:xfrm>
            <a:prstGeom prst="rect">
              <a:avLst/>
            </a:prstGeom>
          </p:spPr>
        </p:pic>
        <p:pic>
          <p:nvPicPr>
            <p:cNvPr id="161" name="Picture 160">
              <a:extLst>
                <a:ext uri="{FF2B5EF4-FFF2-40B4-BE49-F238E27FC236}">
                  <a16:creationId xmlns:a16="http://schemas.microsoft.com/office/drawing/2014/main" id="{5994A1CC-50E5-E34F-866F-9DB0F36A7CE0}"/>
                </a:ext>
              </a:extLst>
            </p:cNvPr>
            <p:cNvPicPr>
              <a:picLocks noChangeAspect="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002844" y="1282970"/>
              <a:ext cx="626755" cy="616962"/>
            </a:xfrm>
            <a:prstGeom prst="rect">
              <a:avLst/>
            </a:prstGeom>
          </p:spPr>
        </p:pic>
        <p:pic>
          <p:nvPicPr>
            <p:cNvPr id="162" name="Picture 161">
              <a:extLst>
                <a:ext uri="{FF2B5EF4-FFF2-40B4-BE49-F238E27FC236}">
                  <a16:creationId xmlns:a16="http://schemas.microsoft.com/office/drawing/2014/main" id="{E6C497DC-53DC-4941-B8C2-928B3F3F2C8D}"/>
                </a:ext>
              </a:extLst>
            </p:cNvPr>
            <p:cNvPicPr>
              <a:picLocks noChangeAspect="1"/>
            </p:cNvPicPr>
            <p:nvPr/>
          </p:nvPicPr>
          <p:blipFill>
            <a:blip r:embed="rId1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73869" y="1911804"/>
              <a:ext cx="453019" cy="258868"/>
            </a:xfrm>
            <a:prstGeom prst="rect">
              <a:avLst/>
            </a:prstGeom>
          </p:spPr>
        </p:pic>
      </p:grpSp>
      <p:grpSp>
        <p:nvGrpSpPr>
          <p:cNvPr id="163" name="Group 162">
            <a:extLst>
              <a:ext uri="{FF2B5EF4-FFF2-40B4-BE49-F238E27FC236}">
                <a16:creationId xmlns:a16="http://schemas.microsoft.com/office/drawing/2014/main" id="{25C1DEAC-A49A-0F44-B1F5-3BED9720A530}"/>
              </a:ext>
            </a:extLst>
          </p:cNvPr>
          <p:cNvGrpSpPr/>
          <p:nvPr/>
        </p:nvGrpSpPr>
        <p:grpSpPr>
          <a:xfrm>
            <a:off x="3128130" y="3247793"/>
            <a:ext cx="649425" cy="570385"/>
            <a:chOff x="3694291" y="1135373"/>
            <a:chExt cx="1243862" cy="1243862"/>
          </a:xfrm>
        </p:grpSpPr>
        <p:pic>
          <p:nvPicPr>
            <p:cNvPr id="164" name="Picture 163">
              <a:extLst>
                <a:ext uri="{FF2B5EF4-FFF2-40B4-BE49-F238E27FC236}">
                  <a16:creationId xmlns:a16="http://schemas.microsoft.com/office/drawing/2014/main" id="{1B874791-7801-B04C-9F0E-401BB64E633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94291" y="1135373"/>
              <a:ext cx="1243862" cy="1243862"/>
            </a:xfrm>
            <a:prstGeom prst="rect">
              <a:avLst/>
            </a:prstGeom>
          </p:spPr>
        </p:pic>
        <p:pic>
          <p:nvPicPr>
            <p:cNvPr id="165" name="Picture 164">
              <a:extLst>
                <a:ext uri="{FF2B5EF4-FFF2-40B4-BE49-F238E27FC236}">
                  <a16:creationId xmlns:a16="http://schemas.microsoft.com/office/drawing/2014/main" id="{810FDC8E-D4C9-8148-BEF1-218D197D3101}"/>
                </a:ext>
              </a:extLst>
            </p:cNvPr>
            <p:cNvPicPr>
              <a:picLocks noChangeAspect="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002844" y="1282970"/>
              <a:ext cx="626755" cy="616962"/>
            </a:xfrm>
            <a:prstGeom prst="rect">
              <a:avLst/>
            </a:prstGeom>
          </p:spPr>
        </p:pic>
      </p:grpSp>
      <p:grpSp>
        <p:nvGrpSpPr>
          <p:cNvPr id="167" name="Group 166">
            <a:extLst>
              <a:ext uri="{FF2B5EF4-FFF2-40B4-BE49-F238E27FC236}">
                <a16:creationId xmlns:a16="http://schemas.microsoft.com/office/drawing/2014/main" id="{6E7FA46D-3006-604E-906E-7D7CAAA541A5}"/>
              </a:ext>
            </a:extLst>
          </p:cNvPr>
          <p:cNvGrpSpPr/>
          <p:nvPr/>
        </p:nvGrpSpPr>
        <p:grpSpPr>
          <a:xfrm>
            <a:off x="1653153" y="3825274"/>
            <a:ext cx="649425" cy="570385"/>
            <a:chOff x="3694291" y="1135373"/>
            <a:chExt cx="1243862" cy="1243862"/>
          </a:xfrm>
        </p:grpSpPr>
        <p:pic>
          <p:nvPicPr>
            <p:cNvPr id="168" name="Picture 167">
              <a:extLst>
                <a:ext uri="{FF2B5EF4-FFF2-40B4-BE49-F238E27FC236}">
                  <a16:creationId xmlns:a16="http://schemas.microsoft.com/office/drawing/2014/main" id="{85091E99-7166-9F44-A699-CE9C1678AE92}"/>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94291" y="1135373"/>
              <a:ext cx="1243862" cy="1243862"/>
            </a:xfrm>
            <a:prstGeom prst="rect">
              <a:avLst/>
            </a:prstGeom>
          </p:spPr>
        </p:pic>
        <p:pic>
          <p:nvPicPr>
            <p:cNvPr id="169" name="Picture 168">
              <a:extLst>
                <a:ext uri="{FF2B5EF4-FFF2-40B4-BE49-F238E27FC236}">
                  <a16:creationId xmlns:a16="http://schemas.microsoft.com/office/drawing/2014/main" id="{77F04B1E-AA16-AF46-A786-9F1776E41D4C}"/>
                </a:ext>
              </a:extLst>
            </p:cNvPr>
            <p:cNvPicPr>
              <a:picLocks noChangeAspect="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002844" y="1282970"/>
              <a:ext cx="626755" cy="616962"/>
            </a:xfrm>
            <a:prstGeom prst="rect">
              <a:avLst/>
            </a:prstGeom>
          </p:spPr>
        </p:pic>
      </p:grpSp>
      <p:grpSp>
        <p:nvGrpSpPr>
          <p:cNvPr id="171" name="Group 170">
            <a:extLst>
              <a:ext uri="{FF2B5EF4-FFF2-40B4-BE49-F238E27FC236}">
                <a16:creationId xmlns:a16="http://schemas.microsoft.com/office/drawing/2014/main" id="{BA51B234-9764-AD4F-9B71-CF4D84C37CBD}"/>
              </a:ext>
            </a:extLst>
          </p:cNvPr>
          <p:cNvGrpSpPr/>
          <p:nvPr/>
        </p:nvGrpSpPr>
        <p:grpSpPr>
          <a:xfrm>
            <a:off x="2257207" y="3849509"/>
            <a:ext cx="649425" cy="570385"/>
            <a:chOff x="3694291" y="1135373"/>
            <a:chExt cx="1243862" cy="1243862"/>
          </a:xfrm>
        </p:grpSpPr>
        <p:pic>
          <p:nvPicPr>
            <p:cNvPr id="172" name="Picture 171">
              <a:extLst>
                <a:ext uri="{FF2B5EF4-FFF2-40B4-BE49-F238E27FC236}">
                  <a16:creationId xmlns:a16="http://schemas.microsoft.com/office/drawing/2014/main" id="{921DDBE7-AA96-5046-AB8F-86D8B30C14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94291" y="1135373"/>
              <a:ext cx="1243862" cy="1243862"/>
            </a:xfrm>
            <a:prstGeom prst="rect">
              <a:avLst/>
            </a:prstGeom>
          </p:spPr>
        </p:pic>
        <p:pic>
          <p:nvPicPr>
            <p:cNvPr id="173" name="Picture 172">
              <a:extLst>
                <a:ext uri="{FF2B5EF4-FFF2-40B4-BE49-F238E27FC236}">
                  <a16:creationId xmlns:a16="http://schemas.microsoft.com/office/drawing/2014/main" id="{AED21258-A4DC-674C-B5F5-B942FF66177D}"/>
                </a:ext>
              </a:extLst>
            </p:cNvPr>
            <p:cNvPicPr>
              <a:picLocks noChangeAspect="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002844" y="1282970"/>
              <a:ext cx="626755" cy="616962"/>
            </a:xfrm>
            <a:prstGeom prst="rect">
              <a:avLst/>
            </a:prstGeom>
          </p:spPr>
        </p:pic>
        <p:pic>
          <p:nvPicPr>
            <p:cNvPr id="174" name="Picture 173">
              <a:extLst>
                <a:ext uri="{FF2B5EF4-FFF2-40B4-BE49-F238E27FC236}">
                  <a16:creationId xmlns:a16="http://schemas.microsoft.com/office/drawing/2014/main" id="{208C228C-375C-1944-9156-6F33AE29A7BC}"/>
                </a:ext>
              </a:extLst>
            </p:cNvPr>
            <p:cNvPicPr>
              <a:picLocks noChangeAspect="1"/>
            </p:cNvPicPr>
            <p:nvPr/>
          </p:nvPicPr>
          <p:blipFill>
            <a:blip r:embed="rId1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73869" y="1911804"/>
              <a:ext cx="453019" cy="258868"/>
            </a:xfrm>
            <a:prstGeom prst="rect">
              <a:avLst/>
            </a:prstGeom>
          </p:spPr>
        </p:pic>
      </p:grpSp>
      <p:grpSp>
        <p:nvGrpSpPr>
          <p:cNvPr id="175" name="Group 174">
            <a:extLst>
              <a:ext uri="{FF2B5EF4-FFF2-40B4-BE49-F238E27FC236}">
                <a16:creationId xmlns:a16="http://schemas.microsoft.com/office/drawing/2014/main" id="{105C5694-A8F4-5547-8EC8-4FB00359CB3E}"/>
              </a:ext>
            </a:extLst>
          </p:cNvPr>
          <p:cNvGrpSpPr/>
          <p:nvPr/>
        </p:nvGrpSpPr>
        <p:grpSpPr>
          <a:xfrm>
            <a:off x="2834827" y="3829663"/>
            <a:ext cx="649425" cy="570385"/>
            <a:chOff x="3694291" y="1135373"/>
            <a:chExt cx="1243862" cy="1243862"/>
          </a:xfrm>
        </p:grpSpPr>
        <p:pic>
          <p:nvPicPr>
            <p:cNvPr id="176" name="Picture 175">
              <a:extLst>
                <a:ext uri="{FF2B5EF4-FFF2-40B4-BE49-F238E27FC236}">
                  <a16:creationId xmlns:a16="http://schemas.microsoft.com/office/drawing/2014/main" id="{6093E24C-381B-3C42-B8AF-1C9D19B1677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94291" y="1135373"/>
              <a:ext cx="1243862" cy="1243862"/>
            </a:xfrm>
            <a:prstGeom prst="rect">
              <a:avLst/>
            </a:prstGeom>
          </p:spPr>
        </p:pic>
        <p:pic>
          <p:nvPicPr>
            <p:cNvPr id="177" name="Picture 176">
              <a:extLst>
                <a:ext uri="{FF2B5EF4-FFF2-40B4-BE49-F238E27FC236}">
                  <a16:creationId xmlns:a16="http://schemas.microsoft.com/office/drawing/2014/main" id="{0E51CE08-8926-404C-A2A0-C86E3FD19E60}"/>
                </a:ext>
              </a:extLst>
            </p:cNvPr>
            <p:cNvPicPr>
              <a:picLocks noChangeAspect="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002844" y="1282970"/>
              <a:ext cx="626755" cy="616962"/>
            </a:xfrm>
            <a:prstGeom prst="rect">
              <a:avLst/>
            </a:prstGeom>
          </p:spPr>
        </p:pic>
        <p:pic>
          <p:nvPicPr>
            <p:cNvPr id="178" name="Picture 177">
              <a:extLst>
                <a:ext uri="{FF2B5EF4-FFF2-40B4-BE49-F238E27FC236}">
                  <a16:creationId xmlns:a16="http://schemas.microsoft.com/office/drawing/2014/main" id="{F8675FCB-8F03-C24B-BAB9-087CEA90590A}"/>
                </a:ext>
              </a:extLst>
            </p:cNvPr>
            <p:cNvPicPr>
              <a:picLocks noChangeAspect="1"/>
            </p:cNvPicPr>
            <p:nvPr/>
          </p:nvPicPr>
          <p:blipFill>
            <a:blip r:embed="rId1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73869" y="1911804"/>
              <a:ext cx="453019" cy="258868"/>
            </a:xfrm>
            <a:prstGeom prst="rect">
              <a:avLst/>
            </a:prstGeom>
          </p:spPr>
        </p:pic>
      </p:grpSp>
      <p:grpSp>
        <p:nvGrpSpPr>
          <p:cNvPr id="179" name="Group 178">
            <a:extLst>
              <a:ext uri="{FF2B5EF4-FFF2-40B4-BE49-F238E27FC236}">
                <a16:creationId xmlns:a16="http://schemas.microsoft.com/office/drawing/2014/main" id="{72513FD4-95A7-734B-BE9D-07242D127DA8}"/>
              </a:ext>
            </a:extLst>
          </p:cNvPr>
          <p:cNvGrpSpPr/>
          <p:nvPr/>
        </p:nvGrpSpPr>
        <p:grpSpPr>
          <a:xfrm>
            <a:off x="3436112" y="3837183"/>
            <a:ext cx="649425" cy="570385"/>
            <a:chOff x="3694291" y="1135373"/>
            <a:chExt cx="1243862" cy="1243862"/>
          </a:xfrm>
        </p:grpSpPr>
        <p:pic>
          <p:nvPicPr>
            <p:cNvPr id="180" name="Picture 179">
              <a:extLst>
                <a:ext uri="{FF2B5EF4-FFF2-40B4-BE49-F238E27FC236}">
                  <a16:creationId xmlns:a16="http://schemas.microsoft.com/office/drawing/2014/main" id="{02AF2550-B5ED-3748-8CCF-FC088E035F5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94291" y="1135373"/>
              <a:ext cx="1243862" cy="1243862"/>
            </a:xfrm>
            <a:prstGeom prst="rect">
              <a:avLst/>
            </a:prstGeom>
          </p:spPr>
        </p:pic>
        <p:pic>
          <p:nvPicPr>
            <p:cNvPr id="181" name="Picture 180">
              <a:extLst>
                <a:ext uri="{FF2B5EF4-FFF2-40B4-BE49-F238E27FC236}">
                  <a16:creationId xmlns:a16="http://schemas.microsoft.com/office/drawing/2014/main" id="{DA65ECB1-FF5B-3D48-9E49-580448853FF7}"/>
                </a:ext>
              </a:extLst>
            </p:cNvPr>
            <p:cNvPicPr>
              <a:picLocks noChangeAspect="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002844" y="1282970"/>
              <a:ext cx="626755" cy="616962"/>
            </a:xfrm>
            <a:prstGeom prst="rect">
              <a:avLst/>
            </a:prstGeom>
          </p:spPr>
        </p:pic>
      </p:grpSp>
      <p:grpSp>
        <p:nvGrpSpPr>
          <p:cNvPr id="187" name="Group 186">
            <a:extLst>
              <a:ext uri="{FF2B5EF4-FFF2-40B4-BE49-F238E27FC236}">
                <a16:creationId xmlns:a16="http://schemas.microsoft.com/office/drawing/2014/main" id="{CB722F73-9410-3449-887D-9B70E7D6A904}"/>
              </a:ext>
            </a:extLst>
          </p:cNvPr>
          <p:cNvGrpSpPr/>
          <p:nvPr/>
        </p:nvGrpSpPr>
        <p:grpSpPr>
          <a:xfrm>
            <a:off x="1960954" y="4402755"/>
            <a:ext cx="649425" cy="570385"/>
            <a:chOff x="3694291" y="1135373"/>
            <a:chExt cx="1243862" cy="1243862"/>
          </a:xfrm>
        </p:grpSpPr>
        <p:pic>
          <p:nvPicPr>
            <p:cNvPr id="188" name="Picture 187">
              <a:extLst>
                <a:ext uri="{FF2B5EF4-FFF2-40B4-BE49-F238E27FC236}">
                  <a16:creationId xmlns:a16="http://schemas.microsoft.com/office/drawing/2014/main" id="{E222413B-1FC9-404D-AAA9-6E19984264E6}"/>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94291" y="1135373"/>
              <a:ext cx="1243862" cy="1243862"/>
            </a:xfrm>
            <a:prstGeom prst="rect">
              <a:avLst/>
            </a:prstGeom>
          </p:spPr>
        </p:pic>
        <p:pic>
          <p:nvPicPr>
            <p:cNvPr id="189" name="Picture 188">
              <a:extLst>
                <a:ext uri="{FF2B5EF4-FFF2-40B4-BE49-F238E27FC236}">
                  <a16:creationId xmlns:a16="http://schemas.microsoft.com/office/drawing/2014/main" id="{FA229488-94CC-8340-9DDA-29730B7A6A31}"/>
                </a:ext>
              </a:extLst>
            </p:cNvPr>
            <p:cNvPicPr>
              <a:picLocks noChangeAspect="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002844" y="1282970"/>
              <a:ext cx="626755" cy="616962"/>
            </a:xfrm>
            <a:prstGeom prst="rect">
              <a:avLst/>
            </a:prstGeom>
          </p:spPr>
        </p:pic>
      </p:grpSp>
      <p:grpSp>
        <p:nvGrpSpPr>
          <p:cNvPr id="191" name="Group 190">
            <a:extLst>
              <a:ext uri="{FF2B5EF4-FFF2-40B4-BE49-F238E27FC236}">
                <a16:creationId xmlns:a16="http://schemas.microsoft.com/office/drawing/2014/main" id="{3C94A8CA-3776-9A47-9094-49C17C5BF88C}"/>
              </a:ext>
            </a:extLst>
          </p:cNvPr>
          <p:cNvGrpSpPr/>
          <p:nvPr/>
        </p:nvGrpSpPr>
        <p:grpSpPr>
          <a:xfrm>
            <a:off x="2538574" y="4382909"/>
            <a:ext cx="649425" cy="570385"/>
            <a:chOff x="3694291" y="1135373"/>
            <a:chExt cx="1243862" cy="1243862"/>
          </a:xfrm>
        </p:grpSpPr>
        <p:pic>
          <p:nvPicPr>
            <p:cNvPr id="192" name="Picture 191">
              <a:extLst>
                <a:ext uri="{FF2B5EF4-FFF2-40B4-BE49-F238E27FC236}">
                  <a16:creationId xmlns:a16="http://schemas.microsoft.com/office/drawing/2014/main" id="{BD32D552-D1BB-2946-9C9B-6980624728E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94291" y="1135373"/>
              <a:ext cx="1243862" cy="1243862"/>
            </a:xfrm>
            <a:prstGeom prst="rect">
              <a:avLst/>
            </a:prstGeom>
          </p:spPr>
        </p:pic>
        <p:pic>
          <p:nvPicPr>
            <p:cNvPr id="193" name="Picture 192">
              <a:extLst>
                <a:ext uri="{FF2B5EF4-FFF2-40B4-BE49-F238E27FC236}">
                  <a16:creationId xmlns:a16="http://schemas.microsoft.com/office/drawing/2014/main" id="{C1970082-AE77-E046-8939-AD25951DAF7D}"/>
                </a:ext>
              </a:extLst>
            </p:cNvPr>
            <p:cNvPicPr>
              <a:picLocks noChangeAspect="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002844" y="1282970"/>
              <a:ext cx="626755" cy="616962"/>
            </a:xfrm>
            <a:prstGeom prst="rect">
              <a:avLst/>
            </a:prstGeom>
          </p:spPr>
        </p:pic>
        <p:pic>
          <p:nvPicPr>
            <p:cNvPr id="194" name="Picture 193">
              <a:extLst>
                <a:ext uri="{FF2B5EF4-FFF2-40B4-BE49-F238E27FC236}">
                  <a16:creationId xmlns:a16="http://schemas.microsoft.com/office/drawing/2014/main" id="{19EFDE51-0844-D34D-ABD9-15583D837782}"/>
                </a:ext>
              </a:extLst>
            </p:cNvPr>
            <p:cNvPicPr>
              <a:picLocks noChangeAspect="1"/>
            </p:cNvPicPr>
            <p:nvPr/>
          </p:nvPicPr>
          <p:blipFill>
            <a:blip r:embed="rId10"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73869" y="1911804"/>
              <a:ext cx="453019" cy="258868"/>
            </a:xfrm>
            <a:prstGeom prst="rect">
              <a:avLst/>
            </a:prstGeom>
          </p:spPr>
        </p:pic>
      </p:grpSp>
      <p:grpSp>
        <p:nvGrpSpPr>
          <p:cNvPr id="195" name="Group 194">
            <a:extLst>
              <a:ext uri="{FF2B5EF4-FFF2-40B4-BE49-F238E27FC236}">
                <a16:creationId xmlns:a16="http://schemas.microsoft.com/office/drawing/2014/main" id="{51EC5030-D7D7-344A-972F-48D9587A92AC}"/>
              </a:ext>
            </a:extLst>
          </p:cNvPr>
          <p:cNvGrpSpPr/>
          <p:nvPr/>
        </p:nvGrpSpPr>
        <p:grpSpPr>
          <a:xfrm>
            <a:off x="3139859" y="4390429"/>
            <a:ext cx="649425" cy="570385"/>
            <a:chOff x="3694291" y="1135373"/>
            <a:chExt cx="1243862" cy="1243862"/>
          </a:xfrm>
        </p:grpSpPr>
        <p:pic>
          <p:nvPicPr>
            <p:cNvPr id="196" name="Picture 195">
              <a:extLst>
                <a:ext uri="{FF2B5EF4-FFF2-40B4-BE49-F238E27FC236}">
                  <a16:creationId xmlns:a16="http://schemas.microsoft.com/office/drawing/2014/main" id="{4A7B4479-2B02-DF4E-B481-39F28226797C}"/>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flipH="1">
              <a:off x="3694291" y="1135373"/>
              <a:ext cx="1243862" cy="1243862"/>
            </a:xfrm>
            <a:prstGeom prst="rect">
              <a:avLst/>
            </a:prstGeom>
          </p:spPr>
        </p:pic>
        <p:pic>
          <p:nvPicPr>
            <p:cNvPr id="197" name="Picture 196">
              <a:extLst>
                <a:ext uri="{FF2B5EF4-FFF2-40B4-BE49-F238E27FC236}">
                  <a16:creationId xmlns:a16="http://schemas.microsoft.com/office/drawing/2014/main" id="{9EEBA2E0-C544-B24C-8A1F-9BB7F5D112AF}"/>
                </a:ext>
              </a:extLst>
            </p:cNvPr>
            <p:cNvPicPr>
              <a:picLocks noChangeAspect="1"/>
            </p:cNvPicPr>
            <p:nvPr/>
          </p:nvPicPr>
          <p:blipFill>
            <a:blip r:embed="rId9"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4002844" y="1282970"/>
              <a:ext cx="626755" cy="616962"/>
            </a:xfrm>
            <a:prstGeom prst="rect">
              <a:avLst/>
            </a:prstGeom>
          </p:spPr>
        </p:pic>
      </p:grpSp>
      <p:grpSp>
        <p:nvGrpSpPr>
          <p:cNvPr id="4" name="Group 3">
            <a:extLst>
              <a:ext uri="{FF2B5EF4-FFF2-40B4-BE49-F238E27FC236}">
                <a16:creationId xmlns:a16="http://schemas.microsoft.com/office/drawing/2014/main" id="{8793D64B-17C9-6B47-81B0-835249544710}"/>
              </a:ext>
            </a:extLst>
          </p:cNvPr>
          <p:cNvGrpSpPr/>
          <p:nvPr/>
        </p:nvGrpSpPr>
        <p:grpSpPr>
          <a:xfrm>
            <a:off x="8087349" y="-1642128"/>
            <a:ext cx="1243862" cy="1243862"/>
            <a:chOff x="8296510" y="106700"/>
            <a:chExt cx="1243862" cy="1243862"/>
          </a:xfrm>
        </p:grpSpPr>
        <p:pic>
          <p:nvPicPr>
            <p:cNvPr id="199" name="Picture 198">
              <a:extLst>
                <a:ext uri="{FF2B5EF4-FFF2-40B4-BE49-F238E27FC236}">
                  <a16:creationId xmlns:a16="http://schemas.microsoft.com/office/drawing/2014/main" id="{2386F26D-19E8-C24F-A8F0-3C49019DAA2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6510" y="106700"/>
              <a:ext cx="1243862" cy="1243862"/>
            </a:xfrm>
            <a:prstGeom prst="rect">
              <a:avLst/>
            </a:prstGeom>
          </p:spPr>
        </p:pic>
        <p:pic>
          <p:nvPicPr>
            <p:cNvPr id="200" name="Picture 199">
              <a:extLst>
                <a:ext uri="{FF2B5EF4-FFF2-40B4-BE49-F238E27FC236}">
                  <a16:creationId xmlns:a16="http://schemas.microsoft.com/office/drawing/2014/main" id="{84948E4C-080B-F542-AC6D-030948671293}"/>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807048" y="775532"/>
              <a:ext cx="371251" cy="365450"/>
            </a:xfrm>
            <a:prstGeom prst="rect">
              <a:avLst/>
            </a:prstGeom>
          </p:spPr>
        </p:pic>
        <p:pic>
          <p:nvPicPr>
            <p:cNvPr id="201" name="Picture 200">
              <a:extLst>
                <a:ext uri="{FF2B5EF4-FFF2-40B4-BE49-F238E27FC236}">
                  <a16:creationId xmlns:a16="http://schemas.microsoft.com/office/drawing/2014/main" id="{FE02FE87-3D71-954D-833C-1190A1EE90E9}"/>
                </a:ext>
              </a:extLst>
            </p:cNvPr>
            <p:cNvPicPr>
              <a:picLocks noChangeAspect="1"/>
            </p:cNvPicPr>
            <p:nvPr/>
          </p:nvPicPr>
          <p:blipFill>
            <a:blip r:embed="rId11"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477809" y="274749"/>
              <a:ext cx="951501" cy="543714"/>
            </a:xfrm>
            <a:prstGeom prst="rect">
              <a:avLst/>
            </a:prstGeom>
          </p:spPr>
        </p:pic>
      </p:grpSp>
      <p:grpSp>
        <p:nvGrpSpPr>
          <p:cNvPr id="202" name="Group 201">
            <a:extLst>
              <a:ext uri="{FF2B5EF4-FFF2-40B4-BE49-F238E27FC236}">
                <a16:creationId xmlns:a16="http://schemas.microsoft.com/office/drawing/2014/main" id="{3C05E106-61E5-D249-BB65-4120F5934ED3}"/>
              </a:ext>
            </a:extLst>
          </p:cNvPr>
          <p:cNvGrpSpPr/>
          <p:nvPr/>
        </p:nvGrpSpPr>
        <p:grpSpPr>
          <a:xfrm>
            <a:off x="5170855" y="3285414"/>
            <a:ext cx="643805" cy="608327"/>
            <a:chOff x="8296510" y="106700"/>
            <a:chExt cx="1243862" cy="1243862"/>
          </a:xfrm>
        </p:grpSpPr>
        <p:pic>
          <p:nvPicPr>
            <p:cNvPr id="203" name="Picture 202">
              <a:extLst>
                <a:ext uri="{FF2B5EF4-FFF2-40B4-BE49-F238E27FC236}">
                  <a16:creationId xmlns:a16="http://schemas.microsoft.com/office/drawing/2014/main" id="{570EC56D-BB6A-A04F-BA00-1AEC1DA55E6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96510" y="106700"/>
              <a:ext cx="1243862" cy="1243862"/>
            </a:xfrm>
            <a:prstGeom prst="rect">
              <a:avLst/>
            </a:prstGeom>
          </p:spPr>
        </p:pic>
        <p:pic>
          <p:nvPicPr>
            <p:cNvPr id="204" name="Picture 203">
              <a:extLst>
                <a:ext uri="{FF2B5EF4-FFF2-40B4-BE49-F238E27FC236}">
                  <a16:creationId xmlns:a16="http://schemas.microsoft.com/office/drawing/2014/main" id="{E0D632D8-F713-7F47-B93C-2F11E49F54E2}"/>
                </a:ext>
              </a:extLst>
            </p:cNvPr>
            <p:cNvPicPr>
              <a:picLocks noChangeAspect="1"/>
            </p:cNvPicPr>
            <p:nvPr/>
          </p:nvPicPr>
          <p:blipFill>
            <a:blip r:embed="rId1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50412" y="332190"/>
              <a:ext cx="436909" cy="430082"/>
            </a:xfrm>
            <a:prstGeom prst="rect">
              <a:avLst/>
            </a:prstGeom>
          </p:spPr>
        </p:pic>
        <p:pic>
          <p:nvPicPr>
            <p:cNvPr id="205" name="Picture 204">
              <a:extLst>
                <a:ext uri="{FF2B5EF4-FFF2-40B4-BE49-F238E27FC236}">
                  <a16:creationId xmlns:a16="http://schemas.microsoft.com/office/drawing/2014/main" id="{FC511AE4-A0D8-B144-A81C-33557E108F3D}"/>
                </a:ext>
              </a:extLst>
            </p:cNvPr>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584445" y="745945"/>
              <a:ext cx="709490" cy="405422"/>
            </a:xfrm>
            <a:prstGeom prst="rect">
              <a:avLst/>
            </a:prstGeom>
          </p:spPr>
        </p:pic>
      </p:grpSp>
      <p:grpSp>
        <p:nvGrpSpPr>
          <p:cNvPr id="206" name="Group 205">
            <a:extLst>
              <a:ext uri="{FF2B5EF4-FFF2-40B4-BE49-F238E27FC236}">
                <a16:creationId xmlns:a16="http://schemas.microsoft.com/office/drawing/2014/main" id="{6AB74B88-FA7E-4045-A4C3-7EF55F7D2D24}"/>
              </a:ext>
            </a:extLst>
          </p:cNvPr>
          <p:cNvGrpSpPr/>
          <p:nvPr/>
        </p:nvGrpSpPr>
        <p:grpSpPr>
          <a:xfrm>
            <a:off x="5732791" y="3297531"/>
            <a:ext cx="643805" cy="608327"/>
            <a:chOff x="8296510" y="106700"/>
            <a:chExt cx="1243862" cy="1243862"/>
          </a:xfrm>
        </p:grpSpPr>
        <p:pic>
          <p:nvPicPr>
            <p:cNvPr id="207" name="Picture 206">
              <a:extLst>
                <a:ext uri="{FF2B5EF4-FFF2-40B4-BE49-F238E27FC236}">
                  <a16:creationId xmlns:a16="http://schemas.microsoft.com/office/drawing/2014/main" id="{05AD4F89-2A84-C34C-A99E-65A249CBC22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96510" y="106700"/>
              <a:ext cx="1243862" cy="1243862"/>
            </a:xfrm>
            <a:prstGeom prst="rect">
              <a:avLst/>
            </a:prstGeom>
          </p:spPr>
        </p:pic>
        <p:pic>
          <p:nvPicPr>
            <p:cNvPr id="208" name="Picture 207">
              <a:extLst>
                <a:ext uri="{FF2B5EF4-FFF2-40B4-BE49-F238E27FC236}">
                  <a16:creationId xmlns:a16="http://schemas.microsoft.com/office/drawing/2014/main" id="{7ED66FD0-FE07-2846-8D3B-EEA769F8FC6C}"/>
                </a:ext>
              </a:extLst>
            </p:cNvPr>
            <p:cNvPicPr>
              <a:picLocks noChangeAspect="1"/>
            </p:cNvPicPr>
            <p:nvPr/>
          </p:nvPicPr>
          <p:blipFill>
            <a:blip r:embed="rId1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33072" y="291001"/>
              <a:ext cx="425889" cy="419234"/>
            </a:xfrm>
            <a:prstGeom prst="rect">
              <a:avLst/>
            </a:prstGeom>
          </p:spPr>
        </p:pic>
        <p:pic>
          <p:nvPicPr>
            <p:cNvPr id="209" name="Picture 208">
              <a:extLst>
                <a:ext uri="{FF2B5EF4-FFF2-40B4-BE49-F238E27FC236}">
                  <a16:creationId xmlns:a16="http://schemas.microsoft.com/office/drawing/2014/main" id="{AF662688-EFFE-2745-A4E9-432C38934C81}"/>
                </a:ext>
              </a:extLst>
            </p:cNvPr>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568679" y="671981"/>
              <a:ext cx="733660" cy="419234"/>
            </a:xfrm>
            <a:prstGeom prst="rect">
              <a:avLst/>
            </a:prstGeom>
          </p:spPr>
        </p:pic>
      </p:grpSp>
      <p:sp>
        <p:nvSpPr>
          <p:cNvPr id="242" name="Rectangle 241">
            <a:extLst>
              <a:ext uri="{FF2B5EF4-FFF2-40B4-BE49-F238E27FC236}">
                <a16:creationId xmlns:a16="http://schemas.microsoft.com/office/drawing/2014/main" id="{406EAFA8-A86F-9142-BCB1-DB2A42CF2403}"/>
              </a:ext>
            </a:extLst>
          </p:cNvPr>
          <p:cNvSpPr/>
          <p:nvPr/>
        </p:nvSpPr>
        <p:spPr>
          <a:xfrm>
            <a:off x="2003878" y="2170781"/>
            <a:ext cx="1677413"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 between </a:t>
            </a:r>
            <a:r>
              <a:rPr kumimoji="0" lang="en-AU" sz="1800" b="1" i="0" u="none" strike="noStrike" kern="1200" cap="none" spc="0" normalizeH="0" baseline="0" noProof="0" dirty="0">
                <a:ln>
                  <a:noFill/>
                </a:ln>
                <a:solidFill>
                  <a:srgbClr val="FF0000"/>
                </a:solidFill>
                <a:effectLst/>
                <a:uLnTx/>
                <a:uFillTx/>
                <a:latin typeface="Calibri" panose="020F0502020204030204"/>
                <a:ea typeface="+mn-ea"/>
                <a:cs typeface="+mn-cs"/>
              </a:rPr>
              <a:t>you</a:t>
            </a:r>
          </a:p>
        </p:txBody>
      </p:sp>
      <p:sp>
        <p:nvSpPr>
          <p:cNvPr id="7" name="Rectangle 6">
            <a:extLst>
              <a:ext uri="{FF2B5EF4-FFF2-40B4-BE49-F238E27FC236}">
                <a16:creationId xmlns:a16="http://schemas.microsoft.com/office/drawing/2014/main" id="{10E7D7EF-EEFA-DC47-B1EA-2FAB8E3023BD}"/>
              </a:ext>
            </a:extLst>
          </p:cNvPr>
          <p:cNvSpPr/>
          <p:nvPr/>
        </p:nvSpPr>
        <p:spPr>
          <a:xfrm>
            <a:off x="5239945" y="2834067"/>
            <a:ext cx="179523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and </a:t>
            </a:r>
            <a:r>
              <a:rPr kumimoji="0" lang="en-AU" sz="1800" b="1" i="0" u="none" strike="noStrike" kern="1200" cap="none" spc="0" normalizeH="0" baseline="0" noProof="0" dirty="0">
                <a:ln>
                  <a:noFill/>
                </a:ln>
                <a:solidFill>
                  <a:srgbClr val="00B050"/>
                </a:solidFill>
                <a:effectLst/>
                <a:uLnTx/>
                <a:uFillTx/>
                <a:latin typeface="Calibri" panose="020F0502020204030204"/>
                <a:ea typeface="+mn-ea"/>
                <a:cs typeface="+mn-cs"/>
              </a:rPr>
              <a:t>her</a:t>
            </a:r>
            <a:r>
              <a:rPr kumimoji="0" lang="en-AU" sz="1800" b="0" i="0" u="none" strike="noStrike" kern="1200" cap="none" spc="0" normalizeH="0" baseline="0" noProof="0" dirty="0">
                <a:ln>
                  <a:noFill/>
                </a:ln>
                <a:solidFill>
                  <a:prstClr val="black"/>
                </a:solidFill>
                <a:effectLst/>
                <a:uLnTx/>
                <a:uFillTx/>
                <a:latin typeface="Calibri" panose="020F0502020204030204"/>
                <a:ea typeface="+mn-ea"/>
                <a:cs typeface="+mn-cs"/>
              </a:rPr>
              <a:t> offspring</a:t>
            </a:r>
          </a:p>
        </p:txBody>
      </p:sp>
      <p:pic>
        <p:nvPicPr>
          <p:cNvPr id="244" name="Picture 243">
            <a:extLst>
              <a:ext uri="{FF2B5EF4-FFF2-40B4-BE49-F238E27FC236}">
                <a16:creationId xmlns:a16="http://schemas.microsoft.com/office/drawing/2014/main" id="{9EF43B50-E065-084B-BD9A-C8069BB0ABD8}"/>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3895979" y="5552312"/>
            <a:ext cx="1243862" cy="1243862"/>
          </a:xfrm>
          <a:prstGeom prst="rect">
            <a:avLst/>
          </a:prstGeom>
        </p:spPr>
      </p:pic>
      <p:pic>
        <p:nvPicPr>
          <p:cNvPr id="246" name="Picture 245">
            <a:extLst>
              <a:ext uri="{FF2B5EF4-FFF2-40B4-BE49-F238E27FC236}">
                <a16:creationId xmlns:a16="http://schemas.microsoft.com/office/drawing/2014/main" id="{E3563E36-B80F-0D44-8717-CED5D211F009}"/>
              </a:ext>
            </a:extLst>
          </p:cNvPr>
          <p:cNvPicPr>
            <a:picLocks noChangeAspect="1"/>
          </p:cNvPicPr>
          <p:nvPr/>
        </p:nvPicPr>
        <p:blipFill>
          <a:blip r:embed="rId11"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128172" y="5698569"/>
            <a:ext cx="861164" cy="492093"/>
          </a:xfrm>
          <a:prstGeom prst="rect">
            <a:avLst/>
          </a:prstGeom>
        </p:spPr>
      </p:pic>
      <p:grpSp>
        <p:nvGrpSpPr>
          <p:cNvPr id="247" name="Group 246">
            <a:extLst>
              <a:ext uri="{FF2B5EF4-FFF2-40B4-BE49-F238E27FC236}">
                <a16:creationId xmlns:a16="http://schemas.microsoft.com/office/drawing/2014/main" id="{6CE6E1B4-D807-B245-8079-2B4759E38E54}"/>
              </a:ext>
            </a:extLst>
          </p:cNvPr>
          <p:cNvGrpSpPr/>
          <p:nvPr/>
        </p:nvGrpSpPr>
        <p:grpSpPr>
          <a:xfrm>
            <a:off x="8239749" y="-1489728"/>
            <a:ext cx="1243862" cy="1243862"/>
            <a:chOff x="8296510" y="106700"/>
            <a:chExt cx="1243862" cy="1243862"/>
          </a:xfrm>
        </p:grpSpPr>
        <p:pic>
          <p:nvPicPr>
            <p:cNvPr id="248" name="Picture 247">
              <a:extLst>
                <a:ext uri="{FF2B5EF4-FFF2-40B4-BE49-F238E27FC236}">
                  <a16:creationId xmlns:a16="http://schemas.microsoft.com/office/drawing/2014/main" id="{34C9384A-7006-6442-AE0E-AC2B2460C98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296510" y="106700"/>
              <a:ext cx="1243862" cy="1243862"/>
            </a:xfrm>
            <a:prstGeom prst="rect">
              <a:avLst/>
            </a:prstGeom>
          </p:spPr>
        </p:pic>
        <p:pic>
          <p:nvPicPr>
            <p:cNvPr id="249" name="Picture 248">
              <a:extLst>
                <a:ext uri="{FF2B5EF4-FFF2-40B4-BE49-F238E27FC236}">
                  <a16:creationId xmlns:a16="http://schemas.microsoft.com/office/drawing/2014/main" id="{915A9A8D-8571-4B43-9987-EE4F34CFF969}"/>
                </a:ext>
              </a:extLst>
            </p:cNvPr>
            <p:cNvPicPr>
              <a:picLocks noChangeAspect="1"/>
            </p:cNvPicPr>
            <p:nvPr/>
          </p:nvPicPr>
          <p:blipFill>
            <a:blip r:embed="rId2"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807048" y="775532"/>
              <a:ext cx="371251" cy="365450"/>
            </a:xfrm>
            <a:prstGeom prst="rect">
              <a:avLst/>
            </a:prstGeom>
          </p:spPr>
        </p:pic>
        <p:pic>
          <p:nvPicPr>
            <p:cNvPr id="250" name="Picture 249">
              <a:extLst>
                <a:ext uri="{FF2B5EF4-FFF2-40B4-BE49-F238E27FC236}">
                  <a16:creationId xmlns:a16="http://schemas.microsoft.com/office/drawing/2014/main" id="{66631048-06F5-844D-97DC-655A02E6285C}"/>
                </a:ext>
              </a:extLst>
            </p:cNvPr>
            <p:cNvPicPr>
              <a:picLocks noChangeAspect="1"/>
            </p:cNvPicPr>
            <p:nvPr/>
          </p:nvPicPr>
          <p:blipFill>
            <a:blip r:embed="rId11"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477809" y="274749"/>
              <a:ext cx="951501" cy="543714"/>
            </a:xfrm>
            <a:prstGeom prst="rect">
              <a:avLst/>
            </a:prstGeom>
          </p:spPr>
        </p:pic>
      </p:grpSp>
      <p:pic>
        <p:nvPicPr>
          <p:cNvPr id="252" name="Graphic 251" descr="Line arrow Slight curve">
            <a:extLst>
              <a:ext uri="{FF2B5EF4-FFF2-40B4-BE49-F238E27FC236}">
                <a16:creationId xmlns:a16="http://schemas.microsoft.com/office/drawing/2014/main" id="{D0FE08C5-F7C4-3846-A6F0-43F234A61BBE}"/>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227055">
            <a:off x="1265482" y="1825971"/>
            <a:ext cx="789374" cy="982821"/>
          </a:xfrm>
          <a:prstGeom prst="rect">
            <a:avLst/>
          </a:prstGeom>
        </p:spPr>
      </p:pic>
      <p:pic>
        <p:nvPicPr>
          <p:cNvPr id="253" name="Graphic 252" descr="Line arrow Slight curve">
            <a:extLst>
              <a:ext uri="{FF2B5EF4-FFF2-40B4-BE49-F238E27FC236}">
                <a16:creationId xmlns:a16="http://schemas.microsoft.com/office/drawing/2014/main" id="{2253D865-F1AF-FD4D-9C7D-C7C2F7599F2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rot="3068822" flipV="1">
            <a:off x="910323" y="2201200"/>
            <a:ext cx="767060" cy="767060"/>
          </a:xfrm>
          <a:prstGeom prst="rect">
            <a:avLst/>
          </a:prstGeom>
        </p:spPr>
      </p:pic>
      <p:sp>
        <p:nvSpPr>
          <p:cNvPr id="124" name="TextBox 123">
            <a:extLst>
              <a:ext uri="{FF2B5EF4-FFF2-40B4-BE49-F238E27FC236}">
                <a16:creationId xmlns:a16="http://schemas.microsoft.com/office/drawing/2014/main" id="{21124B62-D80F-2048-BA8A-9FE43EDE1D9C}"/>
              </a:ext>
            </a:extLst>
          </p:cNvPr>
          <p:cNvSpPr txBox="1"/>
          <p:nvPr/>
        </p:nvSpPr>
        <p:spPr>
          <a:xfrm>
            <a:off x="7472364" y="7411"/>
            <a:ext cx="4760402" cy="707886"/>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2000" b="0" i="0" u="none" strike="noStrike" kern="1200" cap="none" spc="0" normalizeH="0" baseline="0" noProof="0" dirty="0">
                <a:ln>
                  <a:noFill/>
                </a:ln>
                <a:solidFill>
                  <a:prstClr val="white"/>
                </a:solidFill>
                <a:effectLst/>
                <a:uLnTx/>
                <a:uFillTx/>
                <a:latin typeface="Calibri" panose="020F0502020204030204"/>
                <a:ea typeface="+mn-ea"/>
                <a:cs typeface="+mn-cs"/>
              </a:rPr>
              <a:t>Does the promise work under this symbolic application?</a:t>
            </a:r>
          </a:p>
        </p:txBody>
      </p:sp>
      <p:pic>
        <p:nvPicPr>
          <p:cNvPr id="125" name="Picture 124">
            <a:extLst>
              <a:ext uri="{FF2B5EF4-FFF2-40B4-BE49-F238E27FC236}">
                <a16:creationId xmlns:a16="http://schemas.microsoft.com/office/drawing/2014/main" id="{A4E1BEDB-6961-0741-93F0-960659D49162}"/>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575566" y="1608672"/>
            <a:ext cx="624184" cy="624184"/>
          </a:xfrm>
          <a:prstGeom prst="rect">
            <a:avLst/>
          </a:prstGeom>
        </p:spPr>
      </p:pic>
      <p:pic>
        <p:nvPicPr>
          <p:cNvPr id="126" name="Picture 125">
            <a:extLst>
              <a:ext uri="{FF2B5EF4-FFF2-40B4-BE49-F238E27FC236}">
                <a16:creationId xmlns:a16="http://schemas.microsoft.com/office/drawing/2014/main" id="{DA018CBA-D47B-E640-8BCB-C49B9DF30D55}"/>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18360" y="2995863"/>
            <a:ext cx="624184" cy="624184"/>
          </a:xfrm>
          <a:prstGeom prst="rect">
            <a:avLst/>
          </a:prstGeom>
        </p:spPr>
      </p:pic>
      <p:pic>
        <p:nvPicPr>
          <p:cNvPr id="127" name="Picture 126">
            <a:extLst>
              <a:ext uri="{FF2B5EF4-FFF2-40B4-BE49-F238E27FC236}">
                <a16:creationId xmlns:a16="http://schemas.microsoft.com/office/drawing/2014/main" id="{4A26BB53-6FF1-8849-B9AC-E4C1C02373D1}"/>
              </a:ext>
            </a:extLst>
          </p:cNvPr>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7613644" y="5211055"/>
            <a:ext cx="624184" cy="624184"/>
          </a:xfrm>
          <a:prstGeom prst="rect">
            <a:avLst/>
          </a:prstGeom>
        </p:spPr>
      </p:pic>
      <p:cxnSp>
        <p:nvCxnSpPr>
          <p:cNvPr id="11" name="Straight Connector 10">
            <a:extLst>
              <a:ext uri="{FF2B5EF4-FFF2-40B4-BE49-F238E27FC236}">
                <a16:creationId xmlns:a16="http://schemas.microsoft.com/office/drawing/2014/main" id="{354ACCA0-2D8E-C346-B4C3-2183A4021B65}"/>
              </a:ext>
            </a:extLst>
          </p:cNvPr>
          <p:cNvCxnSpPr>
            <a:cxnSpLocks/>
          </p:cNvCxnSpPr>
          <p:nvPr/>
        </p:nvCxnSpPr>
        <p:spPr>
          <a:xfrm>
            <a:off x="1660169" y="2683160"/>
            <a:ext cx="1026243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Elbow Connector 13">
            <a:extLst>
              <a:ext uri="{FF2B5EF4-FFF2-40B4-BE49-F238E27FC236}">
                <a16:creationId xmlns:a16="http://schemas.microsoft.com/office/drawing/2014/main" id="{AD00A55F-AFC9-BD45-8557-133CB9500C52}"/>
              </a:ext>
            </a:extLst>
          </p:cNvPr>
          <p:cNvCxnSpPr>
            <a:cxnSpLocks/>
          </p:cNvCxnSpPr>
          <p:nvPr/>
        </p:nvCxnSpPr>
        <p:spPr>
          <a:xfrm flipV="1">
            <a:off x="227794" y="4387362"/>
            <a:ext cx="11724540" cy="1007902"/>
          </a:xfrm>
          <a:prstGeom prst="bentConnector3">
            <a:avLst>
              <a:gd name="adj1" fmla="val 61156"/>
            </a:avLst>
          </a:prstGeom>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E62B56B3-E092-804B-80FA-5EE3D7233358}"/>
              </a:ext>
            </a:extLst>
          </p:cNvPr>
          <p:cNvCxnSpPr>
            <a:cxnSpLocks/>
          </p:cNvCxnSpPr>
          <p:nvPr/>
        </p:nvCxnSpPr>
        <p:spPr>
          <a:xfrm flipH="1">
            <a:off x="5390646" y="5083159"/>
            <a:ext cx="1106514" cy="615410"/>
          </a:xfrm>
          <a:prstGeom prst="straightConnector1">
            <a:avLst/>
          </a:prstGeom>
          <a:ln w="28575" cap="flat" cmpd="sng" algn="ctr">
            <a:solidFill>
              <a:schemeClr val="accent1"/>
            </a:solidFill>
            <a:prstDash val="sysDot"/>
            <a:round/>
            <a:headEnd type="none" w="med" len="med"/>
            <a:tailEnd type="arrow" w="med" len="lg"/>
          </a:ln>
        </p:spPr>
        <p:style>
          <a:lnRef idx="0">
            <a:scrgbClr r="0" g="0" b="0"/>
          </a:lnRef>
          <a:fillRef idx="0">
            <a:scrgbClr r="0" g="0" b="0"/>
          </a:fillRef>
          <a:effectRef idx="0">
            <a:scrgbClr r="0" g="0" b="0"/>
          </a:effectRef>
          <a:fontRef idx="minor">
            <a:schemeClr val="tx1"/>
          </a:fontRef>
        </p:style>
      </p:cxnSp>
      <p:sp>
        <p:nvSpPr>
          <p:cNvPr id="34" name="TextBox 33">
            <a:extLst>
              <a:ext uri="{FF2B5EF4-FFF2-40B4-BE49-F238E27FC236}">
                <a16:creationId xmlns:a16="http://schemas.microsoft.com/office/drawing/2014/main" id="{055B4AC8-BD2E-C442-90C9-453A3F620CAB}"/>
              </a:ext>
            </a:extLst>
          </p:cNvPr>
          <p:cNvSpPr txBox="1"/>
          <p:nvPr/>
        </p:nvSpPr>
        <p:spPr>
          <a:xfrm>
            <a:off x="-14361" y="608880"/>
            <a:ext cx="6698344" cy="707886"/>
          </a:xfrm>
          <a:prstGeom prst="rect">
            <a:avLst/>
          </a:prstGeom>
        </p:spPr>
        <p:style>
          <a:lnRef idx="1">
            <a:schemeClr val="accent6"/>
          </a:lnRef>
          <a:fillRef idx="3">
            <a:schemeClr val="accent6"/>
          </a:fillRef>
          <a:effectRef idx="2">
            <a:schemeClr val="accent6"/>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2000" b="1" i="0" u="none" strike="noStrike" kern="1200" cap="none" spc="0" normalizeH="0" baseline="0" noProof="0" dirty="0">
                <a:ln>
                  <a:noFill/>
                </a:ln>
                <a:solidFill>
                  <a:prstClr val="white"/>
                </a:solidFill>
                <a:effectLst/>
                <a:uLnTx/>
                <a:uFillTx/>
                <a:latin typeface="Optima" panose="02000503060000020004" pitchFamily="2" charset="0"/>
                <a:ea typeface="+mn-ea"/>
                <a:cs typeface="+mn-cs"/>
              </a:rPr>
              <a:t>Primarily the conflict within human nature, and based on this the conflict between two classes of people</a:t>
            </a:r>
          </a:p>
        </p:txBody>
      </p:sp>
      <p:cxnSp>
        <p:nvCxnSpPr>
          <p:cNvPr id="57" name="Straight Arrow Connector 56">
            <a:extLst>
              <a:ext uri="{FF2B5EF4-FFF2-40B4-BE49-F238E27FC236}">
                <a16:creationId xmlns:a16="http://schemas.microsoft.com/office/drawing/2014/main" id="{80020CF8-FD66-B243-A926-655B0CE2DA3F}"/>
              </a:ext>
            </a:extLst>
          </p:cNvPr>
          <p:cNvCxnSpPr>
            <a:cxnSpLocks/>
            <a:endCxn id="204" idx="1"/>
          </p:cNvCxnSpPr>
          <p:nvPr/>
        </p:nvCxnSpPr>
        <p:spPr>
          <a:xfrm>
            <a:off x="4725987" y="3343900"/>
            <a:ext cx="679801" cy="156962"/>
          </a:xfrm>
          <a:prstGeom prst="straightConnector1">
            <a:avLst/>
          </a:prstGeom>
          <a:ln>
            <a:solidFill>
              <a:srgbClr val="FF0000"/>
            </a:solidFill>
            <a:prstDash val="sysDash"/>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636B14BB-70A1-1E4E-B8A2-8CCA8279E767}"/>
              </a:ext>
            </a:extLst>
          </p:cNvPr>
          <p:cNvSpPr/>
          <p:nvPr/>
        </p:nvSpPr>
        <p:spPr>
          <a:xfrm>
            <a:off x="3883025" y="2829547"/>
            <a:ext cx="1230056" cy="1249000"/>
          </a:xfrm>
          <a:prstGeom prst="ellipse">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All are born with serpent thinking (the diabolos)</a:t>
            </a:r>
          </a:p>
        </p:txBody>
      </p:sp>
      <p:sp>
        <p:nvSpPr>
          <p:cNvPr id="131" name="Oval 130">
            <a:extLst>
              <a:ext uri="{FF2B5EF4-FFF2-40B4-BE49-F238E27FC236}">
                <a16:creationId xmlns:a16="http://schemas.microsoft.com/office/drawing/2014/main" id="{38A9C994-957F-BD4D-B34F-794B4EC83EDE}"/>
              </a:ext>
            </a:extLst>
          </p:cNvPr>
          <p:cNvSpPr/>
          <p:nvPr/>
        </p:nvSpPr>
        <p:spPr>
          <a:xfrm>
            <a:off x="72408" y="3152164"/>
            <a:ext cx="1584518" cy="1054273"/>
          </a:xfrm>
          <a:prstGeom prst="ellipse">
            <a:avLst/>
          </a:prstGeom>
          <a:solidFill>
            <a:srgbClr val="0070C0"/>
          </a:solidFill>
        </p:spPr>
        <p:style>
          <a:lnRef idx="0">
            <a:schemeClr val="accent2"/>
          </a:lnRef>
          <a:fillRef idx="3">
            <a:schemeClr val="accent2"/>
          </a:fillRef>
          <a:effectRef idx="3">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200" b="0" i="0" u="none" strike="noStrike" kern="1200" cap="none" spc="0" normalizeH="0" baseline="0" noProof="0" dirty="0">
                <a:ln>
                  <a:noFill/>
                </a:ln>
                <a:solidFill>
                  <a:prstClr val="white"/>
                </a:solidFill>
                <a:effectLst/>
                <a:uLnTx/>
                <a:uFillTx/>
                <a:latin typeface="Arial Narrow" panose="020B0604020202020204" pitchFamily="34" charset="0"/>
                <a:ea typeface="+mn-ea"/>
                <a:cs typeface="Arial Narrow" panose="020B0604020202020204" pitchFamily="34" charset="0"/>
              </a:rPr>
              <a:t>Most do not try to suppress the diabolos with Godly thinking </a:t>
            </a:r>
          </a:p>
        </p:txBody>
      </p:sp>
      <p:sp>
        <p:nvSpPr>
          <p:cNvPr id="132" name="TextBox 131">
            <a:extLst>
              <a:ext uri="{FF2B5EF4-FFF2-40B4-BE49-F238E27FC236}">
                <a16:creationId xmlns:a16="http://schemas.microsoft.com/office/drawing/2014/main" id="{C59B7C1A-9C76-6F47-AA78-DE0A3B82CD30}"/>
              </a:ext>
            </a:extLst>
          </p:cNvPr>
          <p:cNvSpPr txBox="1"/>
          <p:nvPr/>
        </p:nvSpPr>
        <p:spPr>
          <a:xfrm>
            <a:off x="2663536" y="1487556"/>
            <a:ext cx="1063674"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1" i="1" u="none" strike="noStrike" kern="1200" cap="none" spc="0" normalizeH="0" baseline="0" noProof="0" dirty="0">
                <a:ln>
                  <a:noFill/>
                </a:ln>
                <a:solidFill>
                  <a:srgbClr val="FF0000"/>
                </a:solidFill>
                <a:effectLst/>
                <a:uLnTx/>
                <a:uFillTx/>
                <a:latin typeface="Avenir Black Oblique" panose="02000503020000020003" pitchFamily="2" charset="0"/>
                <a:ea typeface="+mn-ea"/>
                <a:cs typeface="+mn-cs"/>
              </a:rPr>
              <a:t>Serpent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800" b="1" i="1" u="none" strike="noStrike" kern="1200" cap="none" spc="0" normalizeH="0" baseline="0" noProof="0" dirty="0">
                <a:ln>
                  <a:noFill/>
                </a:ln>
                <a:solidFill>
                  <a:srgbClr val="FF0000"/>
                </a:solidFill>
                <a:effectLst/>
                <a:uLnTx/>
                <a:uFillTx/>
                <a:latin typeface="Avenir Black Oblique" panose="02000503020000020003" pitchFamily="2" charset="0"/>
                <a:ea typeface="+mn-ea"/>
                <a:cs typeface="+mn-cs"/>
              </a:rPr>
              <a:t>thinking</a:t>
            </a:r>
          </a:p>
        </p:txBody>
      </p:sp>
      <p:sp>
        <p:nvSpPr>
          <p:cNvPr id="133" name="TextBox 132">
            <a:extLst>
              <a:ext uri="{FF2B5EF4-FFF2-40B4-BE49-F238E27FC236}">
                <a16:creationId xmlns:a16="http://schemas.microsoft.com/office/drawing/2014/main" id="{6D087596-AF52-2C40-9E73-A7E25682CE89}"/>
              </a:ext>
            </a:extLst>
          </p:cNvPr>
          <p:cNvSpPr txBox="1"/>
          <p:nvPr/>
        </p:nvSpPr>
        <p:spPr>
          <a:xfrm>
            <a:off x="4989336" y="1511488"/>
            <a:ext cx="1063674"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800" b="1" i="1" u="none" strike="noStrike" kern="1200" cap="none" spc="0" normalizeH="0" baseline="0" noProof="0" dirty="0">
                <a:ln>
                  <a:noFill/>
                </a:ln>
                <a:solidFill>
                  <a:srgbClr val="0070C0"/>
                </a:solidFill>
                <a:effectLst/>
                <a:uLnTx/>
                <a:uFillTx/>
                <a:latin typeface="Avenir Black Oblique" panose="02000503020000020003" pitchFamily="2" charset="0"/>
                <a:ea typeface="+mn-ea"/>
                <a:cs typeface="+mn-cs"/>
              </a:rPr>
              <a:t>Godly thinking</a:t>
            </a:r>
          </a:p>
        </p:txBody>
      </p:sp>
      <p:grpSp>
        <p:nvGrpSpPr>
          <p:cNvPr id="136" name="Group 135">
            <a:extLst>
              <a:ext uri="{FF2B5EF4-FFF2-40B4-BE49-F238E27FC236}">
                <a16:creationId xmlns:a16="http://schemas.microsoft.com/office/drawing/2014/main" id="{4A5FF710-2D12-C446-97FB-93744CB37A78}"/>
              </a:ext>
            </a:extLst>
          </p:cNvPr>
          <p:cNvGrpSpPr/>
          <p:nvPr/>
        </p:nvGrpSpPr>
        <p:grpSpPr>
          <a:xfrm>
            <a:off x="6326213" y="3298840"/>
            <a:ext cx="643805" cy="608327"/>
            <a:chOff x="8296510" y="106700"/>
            <a:chExt cx="1243862" cy="1243862"/>
          </a:xfrm>
        </p:grpSpPr>
        <p:pic>
          <p:nvPicPr>
            <p:cNvPr id="137" name="Picture 136">
              <a:extLst>
                <a:ext uri="{FF2B5EF4-FFF2-40B4-BE49-F238E27FC236}">
                  <a16:creationId xmlns:a16="http://schemas.microsoft.com/office/drawing/2014/main" id="{7FCD07A9-92D7-FA45-9EB8-B790DC6B88A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96510" y="106700"/>
              <a:ext cx="1243862" cy="1243862"/>
            </a:xfrm>
            <a:prstGeom prst="rect">
              <a:avLst/>
            </a:prstGeom>
          </p:spPr>
        </p:pic>
        <p:pic>
          <p:nvPicPr>
            <p:cNvPr id="138" name="Picture 137">
              <a:extLst>
                <a:ext uri="{FF2B5EF4-FFF2-40B4-BE49-F238E27FC236}">
                  <a16:creationId xmlns:a16="http://schemas.microsoft.com/office/drawing/2014/main" id="{65D027FB-F580-F641-90A1-4A112BFD549C}"/>
                </a:ext>
              </a:extLst>
            </p:cNvPr>
            <p:cNvPicPr>
              <a:picLocks noChangeAspect="1"/>
            </p:cNvPicPr>
            <p:nvPr/>
          </p:nvPicPr>
          <p:blipFill>
            <a:blip r:embed="rId1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33072" y="291001"/>
              <a:ext cx="425889" cy="419234"/>
            </a:xfrm>
            <a:prstGeom prst="rect">
              <a:avLst/>
            </a:prstGeom>
          </p:spPr>
        </p:pic>
        <p:pic>
          <p:nvPicPr>
            <p:cNvPr id="139" name="Picture 138">
              <a:extLst>
                <a:ext uri="{FF2B5EF4-FFF2-40B4-BE49-F238E27FC236}">
                  <a16:creationId xmlns:a16="http://schemas.microsoft.com/office/drawing/2014/main" id="{BA34CDD3-90C7-CE41-90F6-A7C638BE4A8E}"/>
                </a:ext>
              </a:extLst>
            </p:cNvPr>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568679" y="671981"/>
              <a:ext cx="733660" cy="419234"/>
            </a:xfrm>
            <a:prstGeom prst="rect">
              <a:avLst/>
            </a:prstGeom>
          </p:spPr>
        </p:pic>
      </p:grpSp>
      <p:grpSp>
        <p:nvGrpSpPr>
          <p:cNvPr id="140" name="Group 139">
            <a:extLst>
              <a:ext uri="{FF2B5EF4-FFF2-40B4-BE49-F238E27FC236}">
                <a16:creationId xmlns:a16="http://schemas.microsoft.com/office/drawing/2014/main" id="{A25E2831-03FC-A145-A0AC-E22DFECF161C}"/>
              </a:ext>
            </a:extLst>
          </p:cNvPr>
          <p:cNvGrpSpPr/>
          <p:nvPr/>
        </p:nvGrpSpPr>
        <p:grpSpPr>
          <a:xfrm>
            <a:off x="4910568" y="3868167"/>
            <a:ext cx="643805" cy="608327"/>
            <a:chOff x="8296510" y="106700"/>
            <a:chExt cx="1243862" cy="1243862"/>
          </a:xfrm>
        </p:grpSpPr>
        <p:pic>
          <p:nvPicPr>
            <p:cNvPr id="141" name="Picture 140">
              <a:extLst>
                <a:ext uri="{FF2B5EF4-FFF2-40B4-BE49-F238E27FC236}">
                  <a16:creationId xmlns:a16="http://schemas.microsoft.com/office/drawing/2014/main" id="{95EFFE7A-7684-0D45-80E1-94E68E669F1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96510" y="106700"/>
              <a:ext cx="1243862" cy="1243862"/>
            </a:xfrm>
            <a:prstGeom prst="rect">
              <a:avLst/>
            </a:prstGeom>
          </p:spPr>
        </p:pic>
        <p:pic>
          <p:nvPicPr>
            <p:cNvPr id="142" name="Picture 141">
              <a:extLst>
                <a:ext uri="{FF2B5EF4-FFF2-40B4-BE49-F238E27FC236}">
                  <a16:creationId xmlns:a16="http://schemas.microsoft.com/office/drawing/2014/main" id="{D9B806CF-AA23-C04E-A209-7A3991BCEDB9}"/>
                </a:ext>
              </a:extLst>
            </p:cNvPr>
            <p:cNvPicPr>
              <a:picLocks noChangeAspect="1"/>
            </p:cNvPicPr>
            <p:nvPr/>
          </p:nvPicPr>
          <p:blipFill>
            <a:blip r:embed="rId1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33072" y="291001"/>
              <a:ext cx="425889" cy="419234"/>
            </a:xfrm>
            <a:prstGeom prst="rect">
              <a:avLst/>
            </a:prstGeom>
          </p:spPr>
        </p:pic>
        <p:pic>
          <p:nvPicPr>
            <p:cNvPr id="144" name="Picture 143">
              <a:extLst>
                <a:ext uri="{FF2B5EF4-FFF2-40B4-BE49-F238E27FC236}">
                  <a16:creationId xmlns:a16="http://schemas.microsoft.com/office/drawing/2014/main" id="{63B1738B-5FA5-354E-BD27-4BAC955F83DB}"/>
                </a:ext>
              </a:extLst>
            </p:cNvPr>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568679" y="671981"/>
              <a:ext cx="733660" cy="419234"/>
            </a:xfrm>
            <a:prstGeom prst="rect">
              <a:avLst/>
            </a:prstGeom>
          </p:spPr>
        </p:pic>
      </p:grpSp>
      <p:grpSp>
        <p:nvGrpSpPr>
          <p:cNvPr id="145" name="Group 144">
            <a:extLst>
              <a:ext uri="{FF2B5EF4-FFF2-40B4-BE49-F238E27FC236}">
                <a16:creationId xmlns:a16="http://schemas.microsoft.com/office/drawing/2014/main" id="{2C463C96-F0CF-6D40-945D-9E320C9DFE83}"/>
              </a:ext>
            </a:extLst>
          </p:cNvPr>
          <p:cNvGrpSpPr/>
          <p:nvPr/>
        </p:nvGrpSpPr>
        <p:grpSpPr>
          <a:xfrm>
            <a:off x="5482676" y="3903175"/>
            <a:ext cx="643805" cy="608327"/>
            <a:chOff x="8296510" y="106700"/>
            <a:chExt cx="1243862" cy="1243862"/>
          </a:xfrm>
        </p:grpSpPr>
        <p:pic>
          <p:nvPicPr>
            <p:cNvPr id="146" name="Picture 145">
              <a:extLst>
                <a:ext uri="{FF2B5EF4-FFF2-40B4-BE49-F238E27FC236}">
                  <a16:creationId xmlns:a16="http://schemas.microsoft.com/office/drawing/2014/main" id="{30FB81AC-3B8B-8043-96D5-9E6D9A7646C1}"/>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96510" y="106700"/>
              <a:ext cx="1243862" cy="1243862"/>
            </a:xfrm>
            <a:prstGeom prst="rect">
              <a:avLst/>
            </a:prstGeom>
          </p:spPr>
        </p:pic>
        <p:pic>
          <p:nvPicPr>
            <p:cNvPr id="147" name="Picture 146">
              <a:extLst>
                <a:ext uri="{FF2B5EF4-FFF2-40B4-BE49-F238E27FC236}">
                  <a16:creationId xmlns:a16="http://schemas.microsoft.com/office/drawing/2014/main" id="{85DFF120-9703-BE42-907F-3F622673D08F}"/>
                </a:ext>
              </a:extLst>
            </p:cNvPr>
            <p:cNvPicPr>
              <a:picLocks noChangeAspect="1"/>
            </p:cNvPicPr>
            <p:nvPr/>
          </p:nvPicPr>
          <p:blipFill>
            <a:blip r:embed="rId1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33072" y="291001"/>
              <a:ext cx="425889" cy="419234"/>
            </a:xfrm>
            <a:prstGeom prst="rect">
              <a:avLst/>
            </a:prstGeom>
          </p:spPr>
        </p:pic>
        <p:pic>
          <p:nvPicPr>
            <p:cNvPr id="148" name="Picture 147">
              <a:extLst>
                <a:ext uri="{FF2B5EF4-FFF2-40B4-BE49-F238E27FC236}">
                  <a16:creationId xmlns:a16="http://schemas.microsoft.com/office/drawing/2014/main" id="{9B00C0DC-36FA-0B48-9567-8B62F764B960}"/>
                </a:ext>
              </a:extLst>
            </p:cNvPr>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568679" y="671981"/>
              <a:ext cx="733660" cy="419234"/>
            </a:xfrm>
            <a:prstGeom prst="rect">
              <a:avLst/>
            </a:prstGeom>
          </p:spPr>
        </p:pic>
      </p:grpSp>
      <p:grpSp>
        <p:nvGrpSpPr>
          <p:cNvPr id="149" name="Group 148">
            <a:extLst>
              <a:ext uri="{FF2B5EF4-FFF2-40B4-BE49-F238E27FC236}">
                <a16:creationId xmlns:a16="http://schemas.microsoft.com/office/drawing/2014/main" id="{3BE36738-4525-854C-8680-765BFC076363}"/>
              </a:ext>
            </a:extLst>
          </p:cNvPr>
          <p:cNvGrpSpPr/>
          <p:nvPr/>
        </p:nvGrpSpPr>
        <p:grpSpPr>
          <a:xfrm>
            <a:off x="6075548" y="3917975"/>
            <a:ext cx="643805" cy="608327"/>
            <a:chOff x="8296510" y="106700"/>
            <a:chExt cx="1243862" cy="1243862"/>
          </a:xfrm>
        </p:grpSpPr>
        <p:pic>
          <p:nvPicPr>
            <p:cNvPr id="150" name="Picture 149">
              <a:extLst>
                <a:ext uri="{FF2B5EF4-FFF2-40B4-BE49-F238E27FC236}">
                  <a16:creationId xmlns:a16="http://schemas.microsoft.com/office/drawing/2014/main" id="{812052A0-9D60-EE4F-95E5-2C28697EC4D9}"/>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96510" y="106700"/>
              <a:ext cx="1243862" cy="1243862"/>
            </a:xfrm>
            <a:prstGeom prst="rect">
              <a:avLst/>
            </a:prstGeom>
          </p:spPr>
        </p:pic>
        <p:pic>
          <p:nvPicPr>
            <p:cNvPr id="184" name="Picture 183">
              <a:extLst>
                <a:ext uri="{FF2B5EF4-FFF2-40B4-BE49-F238E27FC236}">
                  <a16:creationId xmlns:a16="http://schemas.microsoft.com/office/drawing/2014/main" id="{C102E316-DBF9-3C4C-98F7-13E81C9341C8}"/>
                </a:ext>
              </a:extLst>
            </p:cNvPr>
            <p:cNvPicPr>
              <a:picLocks noChangeAspect="1"/>
            </p:cNvPicPr>
            <p:nvPr/>
          </p:nvPicPr>
          <p:blipFill>
            <a:blip r:embed="rId1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33072" y="291001"/>
              <a:ext cx="425889" cy="419234"/>
            </a:xfrm>
            <a:prstGeom prst="rect">
              <a:avLst/>
            </a:prstGeom>
          </p:spPr>
        </p:pic>
        <p:pic>
          <p:nvPicPr>
            <p:cNvPr id="185" name="Picture 184">
              <a:extLst>
                <a:ext uri="{FF2B5EF4-FFF2-40B4-BE49-F238E27FC236}">
                  <a16:creationId xmlns:a16="http://schemas.microsoft.com/office/drawing/2014/main" id="{070AC54A-8E54-134E-87D4-963DF8E55A25}"/>
                </a:ext>
              </a:extLst>
            </p:cNvPr>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568679" y="671981"/>
              <a:ext cx="733660" cy="419234"/>
            </a:xfrm>
            <a:prstGeom prst="rect">
              <a:avLst/>
            </a:prstGeom>
          </p:spPr>
        </p:pic>
      </p:grpSp>
      <p:grpSp>
        <p:nvGrpSpPr>
          <p:cNvPr id="186" name="Group 185">
            <a:extLst>
              <a:ext uri="{FF2B5EF4-FFF2-40B4-BE49-F238E27FC236}">
                <a16:creationId xmlns:a16="http://schemas.microsoft.com/office/drawing/2014/main" id="{9BA3290E-9D98-BD4B-A6C6-AB7EA385A4F3}"/>
              </a:ext>
            </a:extLst>
          </p:cNvPr>
          <p:cNvGrpSpPr/>
          <p:nvPr/>
        </p:nvGrpSpPr>
        <p:grpSpPr>
          <a:xfrm>
            <a:off x="6679019" y="3917191"/>
            <a:ext cx="643805" cy="608327"/>
            <a:chOff x="8296510" y="106700"/>
            <a:chExt cx="1243862" cy="1243862"/>
          </a:xfrm>
        </p:grpSpPr>
        <p:pic>
          <p:nvPicPr>
            <p:cNvPr id="222" name="Picture 221">
              <a:extLst>
                <a:ext uri="{FF2B5EF4-FFF2-40B4-BE49-F238E27FC236}">
                  <a16:creationId xmlns:a16="http://schemas.microsoft.com/office/drawing/2014/main" id="{23A9B764-9065-7C42-A9BF-89A98F79778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96510" y="106700"/>
              <a:ext cx="1243862" cy="1243862"/>
            </a:xfrm>
            <a:prstGeom prst="rect">
              <a:avLst/>
            </a:prstGeom>
          </p:spPr>
        </p:pic>
        <p:pic>
          <p:nvPicPr>
            <p:cNvPr id="243" name="Picture 242">
              <a:extLst>
                <a:ext uri="{FF2B5EF4-FFF2-40B4-BE49-F238E27FC236}">
                  <a16:creationId xmlns:a16="http://schemas.microsoft.com/office/drawing/2014/main" id="{0BAF61A6-DA73-C342-AC99-6518486C0181}"/>
                </a:ext>
              </a:extLst>
            </p:cNvPr>
            <p:cNvPicPr>
              <a:picLocks noChangeAspect="1"/>
            </p:cNvPicPr>
            <p:nvPr/>
          </p:nvPicPr>
          <p:blipFill>
            <a:blip r:embed="rId1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33072" y="291001"/>
              <a:ext cx="425889" cy="419234"/>
            </a:xfrm>
            <a:prstGeom prst="rect">
              <a:avLst/>
            </a:prstGeom>
          </p:spPr>
        </p:pic>
        <p:pic>
          <p:nvPicPr>
            <p:cNvPr id="251" name="Picture 250">
              <a:extLst>
                <a:ext uri="{FF2B5EF4-FFF2-40B4-BE49-F238E27FC236}">
                  <a16:creationId xmlns:a16="http://schemas.microsoft.com/office/drawing/2014/main" id="{810284B0-824C-244B-9BFB-AE4D7A62C2E7}"/>
                </a:ext>
              </a:extLst>
            </p:cNvPr>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568679" y="671981"/>
              <a:ext cx="733660" cy="419234"/>
            </a:xfrm>
            <a:prstGeom prst="rect">
              <a:avLst/>
            </a:prstGeom>
          </p:spPr>
        </p:pic>
      </p:grpSp>
      <p:grpSp>
        <p:nvGrpSpPr>
          <p:cNvPr id="254" name="Group 253">
            <a:extLst>
              <a:ext uri="{FF2B5EF4-FFF2-40B4-BE49-F238E27FC236}">
                <a16:creationId xmlns:a16="http://schemas.microsoft.com/office/drawing/2014/main" id="{EA534FD4-A5AF-7E44-9F1A-CF94A75B134C}"/>
              </a:ext>
            </a:extLst>
          </p:cNvPr>
          <p:cNvGrpSpPr/>
          <p:nvPr/>
        </p:nvGrpSpPr>
        <p:grpSpPr>
          <a:xfrm>
            <a:off x="5124802" y="4471912"/>
            <a:ext cx="643805" cy="608327"/>
            <a:chOff x="8296510" y="106700"/>
            <a:chExt cx="1243862" cy="1243862"/>
          </a:xfrm>
        </p:grpSpPr>
        <p:pic>
          <p:nvPicPr>
            <p:cNvPr id="255" name="Picture 254">
              <a:extLst>
                <a:ext uri="{FF2B5EF4-FFF2-40B4-BE49-F238E27FC236}">
                  <a16:creationId xmlns:a16="http://schemas.microsoft.com/office/drawing/2014/main" id="{134B522A-AA83-E34D-8E86-C9B55A5515D5}"/>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96510" y="106700"/>
              <a:ext cx="1243862" cy="1243862"/>
            </a:xfrm>
            <a:prstGeom prst="rect">
              <a:avLst/>
            </a:prstGeom>
          </p:spPr>
        </p:pic>
        <p:pic>
          <p:nvPicPr>
            <p:cNvPr id="256" name="Picture 255">
              <a:extLst>
                <a:ext uri="{FF2B5EF4-FFF2-40B4-BE49-F238E27FC236}">
                  <a16:creationId xmlns:a16="http://schemas.microsoft.com/office/drawing/2014/main" id="{D82CE20A-41AC-AB4F-A81F-919090352E6B}"/>
                </a:ext>
              </a:extLst>
            </p:cNvPr>
            <p:cNvPicPr>
              <a:picLocks noChangeAspect="1"/>
            </p:cNvPicPr>
            <p:nvPr/>
          </p:nvPicPr>
          <p:blipFill>
            <a:blip r:embed="rId1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33072" y="291001"/>
              <a:ext cx="425889" cy="419234"/>
            </a:xfrm>
            <a:prstGeom prst="rect">
              <a:avLst/>
            </a:prstGeom>
          </p:spPr>
        </p:pic>
        <p:pic>
          <p:nvPicPr>
            <p:cNvPr id="257" name="Picture 256">
              <a:extLst>
                <a:ext uri="{FF2B5EF4-FFF2-40B4-BE49-F238E27FC236}">
                  <a16:creationId xmlns:a16="http://schemas.microsoft.com/office/drawing/2014/main" id="{F92BB9BC-61C9-D842-93D6-007706BF536B}"/>
                </a:ext>
              </a:extLst>
            </p:cNvPr>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568679" y="671981"/>
              <a:ext cx="733660" cy="419234"/>
            </a:xfrm>
            <a:prstGeom prst="rect">
              <a:avLst/>
            </a:prstGeom>
          </p:spPr>
        </p:pic>
      </p:grpSp>
      <p:grpSp>
        <p:nvGrpSpPr>
          <p:cNvPr id="258" name="Group 257">
            <a:extLst>
              <a:ext uri="{FF2B5EF4-FFF2-40B4-BE49-F238E27FC236}">
                <a16:creationId xmlns:a16="http://schemas.microsoft.com/office/drawing/2014/main" id="{8B06696C-C84E-8B47-85CB-61E19327701C}"/>
              </a:ext>
            </a:extLst>
          </p:cNvPr>
          <p:cNvGrpSpPr/>
          <p:nvPr/>
        </p:nvGrpSpPr>
        <p:grpSpPr>
          <a:xfrm>
            <a:off x="5717674" y="4486712"/>
            <a:ext cx="643805" cy="608327"/>
            <a:chOff x="8296510" y="106700"/>
            <a:chExt cx="1243862" cy="1243862"/>
          </a:xfrm>
        </p:grpSpPr>
        <p:pic>
          <p:nvPicPr>
            <p:cNvPr id="259" name="Picture 258">
              <a:extLst>
                <a:ext uri="{FF2B5EF4-FFF2-40B4-BE49-F238E27FC236}">
                  <a16:creationId xmlns:a16="http://schemas.microsoft.com/office/drawing/2014/main" id="{3F0A2B77-CCD1-B846-A320-D024F29FB5DB}"/>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96510" y="106700"/>
              <a:ext cx="1243862" cy="1243862"/>
            </a:xfrm>
            <a:prstGeom prst="rect">
              <a:avLst/>
            </a:prstGeom>
          </p:spPr>
        </p:pic>
        <p:pic>
          <p:nvPicPr>
            <p:cNvPr id="260" name="Picture 259">
              <a:extLst>
                <a:ext uri="{FF2B5EF4-FFF2-40B4-BE49-F238E27FC236}">
                  <a16:creationId xmlns:a16="http://schemas.microsoft.com/office/drawing/2014/main" id="{A92AEE99-74E6-D44F-B1FF-77B7E5EB358F}"/>
                </a:ext>
              </a:extLst>
            </p:cNvPr>
            <p:cNvPicPr>
              <a:picLocks noChangeAspect="1"/>
            </p:cNvPicPr>
            <p:nvPr/>
          </p:nvPicPr>
          <p:blipFill>
            <a:blip r:embed="rId1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33072" y="291001"/>
              <a:ext cx="425889" cy="419234"/>
            </a:xfrm>
            <a:prstGeom prst="rect">
              <a:avLst/>
            </a:prstGeom>
          </p:spPr>
        </p:pic>
        <p:pic>
          <p:nvPicPr>
            <p:cNvPr id="263" name="Picture 262">
              <a:extLst>
                <a:ext uri="{FF2B5EF4-FFF2-40B4-BE49-F238E27FC236}">
                  <a16:creationId xmlns:a16="http://schemas.microsoft.com/office/drawing/2014/main" id="{07C06338-4208-6D45-8C88-6892F3F3B803}"/>
                </a:ext>
              </a:extLst>
            </p:cNvPr>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568679" y="671981"/>
              <a:ext cx="733660" cy="419234"/>
            </a:xfrm>
            <a:prstGeom prst="rect">
              <a:avLst/>
            </a:prstGeom>
          </p:spPr>
        </p:pic>
      </p:grpSp>
      <p:grpSp>
        <p:nvGrpSpPr>
          <p:cNvPr id="264" name="Group 263">
            <a:extLst>
              <a:ext uri="{FF2B5EF4-FFF2-40B4-BE49-F238E27FC236}">
                <a16:creationId xmlns:a16="http://schemas.microsoft.com/office/drawing/2014/main" id="{54056875-44B0-4A4E-B4F0-95311152949E}"/>
              </a:ext>
            </a:extLst>
          </p:cNvPr>
          <p:cNvGrpSpPr/>
          <p:nvPr/>
        </p:nvGrpSpPr>
        <p:grpSpPr>
          <a:xfrm>
            <a:off x="6321145" y="4485928"/>
            <a:ext cx="643805" cy="608327"/>
            <a:chOff x="8296510" y="106700"/>
            <a:chExt cx="1243862" cy="1243862"/>
          </a:xfrm>
        </p:grpSpPr>
        <p:pic>
          <p:nvPicPr>
            <p:cNvPr id="265" name="Picture 264">
              <a:extLst>
                <a:ext uri="{FF2B5EF4-FFF2-40B4-BE49-F238E27FC236}">
                  <a16:creationId xmlns:a16="http://schemas.microsoft.com/office/drawing/2014/main" id="{32F8F22D-D45F-A34A-BD56-48B393FF613C}"/>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8296510" y="106700"/>
              <a:ext cx="1243862" cy="1243862"/>
            </a:xfrm>
            <a:prstGeom prst="rect">
              <a:avLst/>
            </a:prstGeom>
          </p:spPr>
        </p:pic>
        <p:pic>
          <p:nvPicPr>
            <p:cNvPr id="266" name="Picture 265">
              <a:extLst>
                <a:ext uri="{FF2B5EF4-FFF2-40B4-BE49-F238E27FC236}">
                  <a16:creationId xmlns:a16="http://schemas.microsoft.com/office/drawing/2014/main" id="{E42E5509-74DC-A549-B8AC-6FE7CFB8F453}"/>
                </a:ext>
              </a:extLst>
            </p:cNvPr>
            <p:cNvPicPr>
              <a:picLocks noChangeAspect="1"/>
            </p:cNvPicPr>
            <p:nvPr/>
          </p:nvPicPr>
          <p:blipFill>
            <a:blip r:embed="rId13" cstate="screen">
              <a:duotone>
                <a:schemeClr val="accent2">
                  <a:shade val="45000"/>
                  <a:satMod val="135000"/>
                </a:schemeClr>
                <a:prstClr val="white"/>
              </a:duotone>
              <a:extLst>
                <a:ext uri="{28A0092B-C50C-407E-A947-70E740481C1C}">
                  <a14:useLocalDpi xmlns:a14="http://schemas.microsoft.com/office/drawing/2010/main"/>
                </a:ext>
              </a:extLst>
            </a:blip>
            <a:stretch>
              <a:fillRect/>
            </a:stretch>
          </p:blipFill>
          <p:spPr>
            <a:xfrm>
              <a:off x="8794708" y="691780"/>
              <a:ext cx="425889" cy="419234"/>
            </a:xfrm>
            <a:prstGeom prst="rect">
              <a:avLst/>
            </a:prstGeom>
          </p:spPr>
        </p:pic>
        <p:pic>
          <p:nvPicPr>
            <p:cNvPr id="267" name="Picture 266">
              <a:extLst>
                <a:ext uri="{FF2B5EF4-FFF2-40B4-BE49-F238E27FC236}">
                  <a16:creationId xmlns:a16="http://schemas.microsoft.com/office/drawing/2014/main" id="{7C005F44-A127-924C-BCE8-6C9A0E5B051B}"/>
                </a:ext>
              </a:extLst>
            </p:cNvPr>
            <p:cNvPicPr>
              <a:picLocks noChangeAspect="1"/>
            </p:cNvPicPr>
            <p:nvPr/>
          </p:nvPicPr>
          <p:blipFill>
            <a:blip r:embed="rId14"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8610910" y="268313"/>
              <a:ext cx="733660" cy="419234"/>
            </a:xfrm>
            <a:prstGeom prst="rect">
              <a:avLst/>
            </a:prstGeom>
          </p:spPr>
        </p:pic>
      </p:grpSp>
      <p:sp>
        <p:nvSpPr>
          <p:cNvPr id="268" name="TextBox 267">
            <a:extLst>
              <a:ext uri="{FF2B5EF4-FFF2-40B4-BE49-F238E27FC236}">
                <a16:creationId xmlns:a16="http://schemas.microsoft.com/office/drawing/2014/main" id="{2B91DA73-F83F-9D42-8D56-5139F3D0267E}"/>
              </a:ext>
            </a:extLst>
          </p:cNvPr>
          <p:cNvSpPr txBox="1"/>
          <p:nvPr/>
        </p:nvSpPr>
        <p:spPr>
          <a:xfrm>
            <a:off x="152491" y="5458371"/>
            <a:ext cx="190389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600" b="1" i="1" u="none" strike="noStrike" kern="1200" cap="none" spc="0" normalizeH="0" baseline="0" noProof="0" dirty="0">
                <a:ln>
                  <a:noFill/>
                </a:ln>
                <a:solidFill>
                  <a:srgbClr val="0070C0"/>
                </a:solidFill>
                <a:effectLst/>
                <a:uLnTx/>
                <a:uFillTx/>
                <a:latin typeface="Avenir Black Oblique" panose="02000503020000020003" pitchFamily="2" charset="0"/>
                <a:ea typeface="+mn-ea"/>
                <a:cs typeface="+mn-cs"/>
              </a:rPr>
              <a:t>The singular seed of the woman</a:t>
            </a:r>
          </a:p>
        </p:txBody>
      </p:sp>
      <p:cxnSp>
        <p:nvCxnSpPr>
          <p:cNvPr id="269" name="Straight Arrow Connector 268">
            <a:extLst>
              <a:ext uri="{FF2B5EF4-FFF2-40B4-BE49-F238E27FC236}">
                <a16:creationId xmlns:a16="http://schemas.microsoft.com/office/drawing/2014/main" id="{859841DD-8A25-BC43-87B4-2A93B8C6EEEC}"/>
              </a:ext>
            </a:extLst>
          </p:cNvPr>
          <p:cNvCxnSpPr>
            <a:cxnSpLocks/>
            <a:stCxn id="59" idx="4"/>
            <a:endCxn id="244" idx="0"/>
          </p:cNvCxnSpPr>
          <p:nvPr/>
        </p:nvCxnSpPr>
        <p:spPr>
          <a:xfrm>
            <a:off x="4498053" y="4078547"/>
            <a:ext cx="19857" cy="1473765"/>
          </a:xfrm>
          <a:prstGeom prst="straightConnector1">
            <a:avLst/>
          </a:prstGeom>
          <a:ln>
            <a:solidFill>
              <a:srgbClr val="FF0000"/>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270" name="Straight Arrow Connector 269">
            <a:extLst>
              <a:ext uri="{FF2B5EF4-FFF2-40B4-BE49-F238E27FC236}">
                <a16:creationId xmlns:a16="http://schemas.microsoft.com/office/drawing/2014/main" id="{B761671C-1707-AF44-90DC-CE5F98CF2F66}"/>
              </a:ext>
            </a:extLst>
          </p:cNvPr>
          <p:cNvCxnSpPr>
            <a:cxnSpLocks/>
          </p:cNvCxnSpPr>
          <p:nvPr/>
        </p:nvCxnSpPr>
        <p:spPr>
          <a:xfrm flipH="1">
            <a:off x="3472242" y="3353104"/>
            <a:ext cx="457905" cy="86481"/>
          </a:xfrm>
          <a:prstGeom prst="straightConnector1">
            <a:avLst/>
          </a:prstGeom>
          <a:ln>
            <a:solidFill>
              <a:srgbClr val="FF0000"/>
            </a:solidFill>
            <a:prstDash val="sysDash"/>
            <a:tailEnd type="triangle" w="lg" len="med"/>
          </a:ln>
        </p:spPr>
        <p:style>
          <a:lnRef idx="1">
            <a:schemeClr val="accent1"/>
          </a:lnRef>
          <a:fillRef idx="0">
            <a:schemeClr val="accent1"/>
          </a:fillRef>
          <a:effectRef idx="0">
            <a:schemeClr val="accent1"/>
          </a:effectRef>
          <a:fontRef idx="minor">
            <a:schemeClr val="tx1"/>
          </a:fontRef>
        </p:style>
      </p:cxnSp>
      <p:cxnSp>
        <p:nvCxnSpPr>
          <p:cNvPr id="271" name="Straight Arrow Connector 270">
            <a:extLst>
              <a:ext uri="{FF2B5EF4-FFF2-40B4-BE49-F238E27FC236}">
                <a16:creationId xmlns:a16="http://schemas.microsoft.com/office/drawing/2014/main" id="{AAEB23A6-6EA2-AC4B-A491-650BE6C739FA}"/>
              </a:ext>
            </a:extLst>
          </p:cNvPr>
          <p:cNvCxnSpPr>
            <a:cxnSpLocks/>
            <a:endCxn id="59" idx="0"/>
          </p:cNvCxnSpPr>
          <p:nvPr/>
        </p:nvCxnSpPr>
        <p:spPr>
          <a:xfrm>
            <a:off x="4257578" y="1950641"/>
            <a:ext cx="240475" cy="878906"/>
          </a:xfrm>
          <a:prstGeom prst="straightConnector1">
            <a:avLst/>
          </a:prstGeom>
          <a:ln>
            <a:solidFill>
              <a:srgbClr val="FF0000"/>
            </a:solidFill>
            <a:prstDash val="sysDash"/>
            <a:tailEnd type="triangle" w="lg" len="med"/>
          </a:ln>
        </p:spPr>
        <p:style>
          <a:lnRef idx="1">
            <a:schemeClr val="accent1"/>
          </a:lnRef>
          <a:fillRef idx="0">
            <a:schemeClr val="accent1"/>
          </a:fillRef>
          <a:effectRef idx="0">
            <a:schemeClr val="accent1"/>
          </a:effectRef>
          <a:fontRef idx="minor">
            <a:schemeClr val="tx1"/>
          </a:fontRef>
        </p:style>
      </p:cxnSp>
      <p:pic>
        <p:nvPicPr>
          <p:cNvPr id="67" name="Graphic 66" descr="Snake">
            <a:extLst>
              <a:ext uri="{FF2B5EF4-FFF2-40B4-BE49-F238E27FC236}">
                <a16:creationId xmlns:a16="http://schemas.microsoft.com/office/drawing/2014/main" id="{EC45EF6B-B296-C94C-8C38-8E5DA1B8A73F}"/>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6088549" y="-2255993"/>
            <a:ext cx="914400" cy="914400"/>
          </a:xfrm>
          <a:prstGeom prst="rect">
            <a:avLst/>
          </a:prstGeom>
        </p:spPr>
      </p:pic>
    </p:spTree>
    <p:extLst>
      <p:ext uri="{BB962C8B-B14F-4D97-AF65-F5344CB8AC3E}">
        <p14:creationId xmlns:p14="http://schemas.microsoft.com/office/powerpoint/2010/main" val="3317587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371630927"/>
              </p:ext>
            </p:extLst>
          </p:nvPr>
        </p:nvGraphicFramePr>
        <p:xfrm>
          <a:off x="176463" y="451093"/>
          <a:ext cx="4507720" cy="5846771"/>
        </p:xfrm>
        <a:graphic>
          <a:graphicData uri="http://schemas.openxmlformats.org/drawingml/2006/table">
            <a:tbl>
              <a:tblPr firstRow="1" bandRow="1">
                <a:tableStyleId>{7DF18680-E054-41AD-8BC1-D1AEF772440D}</a:tableStyleId>
              </a:tblPr>
              <a:tblGrid>
                <a:gridCol w="4507720">
                  <a:extLst>
                    <a:ext uri="{9D8B030D-6E8A-4147-A177-3AD203B41FA5}">
                      <a16:colId xmlns:a16="http://schemas.microsoft.com/office/drawing/2014/main" val="20000"/>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400" b="1" dirty="0">
                          <a:effectLst/>
                          <a:latin typeface="Arial" charset="0"/>
                          <a:ea typeface="맑은 고딕" charset="-127"/>
                        </a:rPr>
                        <a:t>BASF 5</a:t>
                      </a:r>
                      <a:r>
                        <a:rPr lang="en-GB" sz="2400" dirty="0">
                          <a:effectLst/>
                          <a:latin typeface="Arial" charset="0"/>
                          <a:ea typeface="맑은 고딕" charset="-127"/>
                        </a:rPr>
                        <a:t> — That Adam broke this law, and was adjudged unworthy of immortality, </a:t>
                      </a:r>
                      <a:r>
                        <a:rPr lang="en-GB" sz="2400" b="1" dirty="0">
                          <a:effectLst/>
                          <a:latin typeface="Arial" charset="0"/>
                          <a:ea typeface="맑은 고딕" charset="-127"/>
                        </a:rPr>
                        <a:t>and sentenced to return to the ground from whence he was taken – a sentence which defiled and became a physical law of his being, and was transmitted to all his posterity.</a:t>
                      </a:r>
                      <a:r>
                        <a:rPr lang="en-GB" sz="2400" dirty="0">
                          <a:effectLst/>
                          <a:latin typeface="Arial" charset="0"/>
                          <a:ea typeface="맑은 고딕" charset="-127"/>
                        </a:rPr>
                        <a:t> </a:t>
                      </a:r>
                      <a:endParaRPr lang="en-US" sz="24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66064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68948269"/>
              </p:ext>
            </p:extLst>
          </p:nvPr>
        </p:nvGraphicFramePr>
        <p:xfrm>
          <a:off x="176463" y="451093"/>
          <a:ext cx="11903242" cy="5846771"/>
        </p:xfrm>
        <a:graphic>
          <a:graphicData uri="http://schemas.openxmlformats.org/drawingml/2006/table">
            <a:tbl>
              <a:tblPr firstRow="1" bandRow="1">
                <a:tableStyleId>{7DF18680-E054-41AD-8BC1-D1AEF772440D}</a:tableStyleId>
              </a:tblPr>
              <a:tblGrid>
                <a:gridCol w="4170948">
                  <a:extLst>
                    <a:ext uri="{9D8B030D-6E8A-4147-A177-3AD203B41FA5}">
                      <a16:colId xmlns:a16="http://schemas.microsoft.com/office/drawing/2014/main" val="20000"/>
                    </a:ext>
                  </a:extLst>
                </a:gridCol>
                <a:gridCol w="7732294">
                  <a:extLst>
                    <a:ext uri="{9D8B030D-6E8A-4147-A177-3AD203B41FA5}">
                      <a16:colId xmlns:a16="http://schemas.microsoft.com/office/drawing/2014/main" val="20001"/>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tc>
                  <a:txBody>
                    <a:bodyPr/>
                    <a:lstStyle/>
                    <a:p>
                      <a:pPr>
                        <a:spcAft>
                          <a:spcPts val="0"/>
                        </a:spcAft>
                      </a:pPr>
                      <a:r>
                        <a:rPr lang="en-AU" sz="2800" dirty="0">
                          <a:effectLst/>
                        </a:rPr>
                        <a:t>Typical GDE View</a:t>
                      </a:r>
                      <a:endParaRPr lang="en-US" sz="28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400" b="1" dirty="0">
                          <a:effectLst/>
                          <a:latin typeface="Arial" charset="0"/>
                          <a:ea typeface="맑은 고딕" charset="-127"/>
                        </a:rPr>
                        <a:t>BASF 5</a:t>
                      </a:r>
                      <a:r>
                        <a:rPr lang="en-GB" sz="2400" dirty="0">
                          <a:effectLst/>
                          <a:latin typeface="Arial" charset="0"/>
                          <a:ea typeface="맑은 고딕" charset="-127"/>
                        </a:rPr>
                        <a:t> — That Adam broke this law, and was adjudged unworthy of immortality, </a:t>
                      </a:r>
                      <a:r>
                        <a:rPr lang="en-GB" sz="2400" b="1" dirty="0">
                          <a:effectLst/>
                          <a:latin typeface="Arial" charset="0"/>
                          <a:ea typeface="맑은 고딕" charset="-127"/>
                        </a:rPr>
                        <a:t>and sentenced to return to the ground from whence he was taken – a sentence which defiled and became a physical law of his being, and was transmitted to all his posterity.</a:t>
                      </a:r>
                      <a:r>
                        <a:rPr lang="en-GB" sz="2400" dirty="0">
                          <a:effectLst/>
                          <a:latin typeface="Arial" charset="0"/>
                          <a:ea typeface="맑은 고딕" charset="-127"/>
                        </a:rPr>
                        <a:t> </a:t>
                      </a:r>
                      <a:endParaRPr lang="en-US" sz="2400" dirty="0">
                        <a:effectLst/>
                        <a:latin typeface="Calibri" charset="0"/>
                        <a:ea typeface="맑은 고딕" charset="-127"/>
                        <a:cs typeface="Times New Roman" charset="0"/>
                      </a:endParaRPr>
                    </a:p>
                  </a:txBody>
                  <a:tcPr marL="68580" marR="68580" marT="0" marB="0"/>
                </a:tc>
                <a:tc>
                  <a:txBody>
                    <a:bodyPr/>
                    <a:lstStyle/>
                    <a:p>
                      <a:pPr marL="342900" lvl="0" indent="-342900">
                        <a:spcBef>
                          <a:spcPts val="600"/>
                        </a:spcBef>
                        <a:spcAft>
                          <a:spcPts val="0"/>
                        </a:spcAft>
                        <a:buFont typeface="Symbol" charset="2"/>
                        <a:buChar char=""/>
                      </a:pPr>
                      <a:r>
                        <a:rPr lang="en-AU" sz="2200" dirty="0">
                          <a:effectLst/>
                          <a:latin typeface="Arial" charset="0"/>
                          <a:ea typeface="Arial" charset="0"/>
                          <a:cs typeface="Arial" charset="0"/>
                        </a:rPr>
                        <a:t>All humans created by God, whether by evolution or miraculously, were already a) mortal (subject to death) before the real or metaphorical Adam’s sin; and b) prone to sin before the real or metaphorical Adam’s sin.</a:t>
                      </a:r>
                    </a:p>
                    <a:p>
                      <a:pPr marL="342900" lvl="0" indent="-342900">
                        <a:spcBef>
                          <a:spcPts val="600"/>
                        </a:spcBef>
                        <a:spcAft>
                          <a:spcPts val="0"/>
                        </a:spcAft>
                        <a:buFont typeface="Symbol" charset="2"/>
                        <a:buChar char=""/>
                      </a:pPr>
                      <a:r>
                        <a:rPr lang="en-AU" sz="2200" dirty="0">
                          <a:effectLst/>
                          <a:latin typeface="Arial" charset="0"/>
                          <a:ea typeface="Arial" charset="0"/>
                          <a:cs typeface="Arial" charset="0"/>
                        </a:rPr>
                        <a:t>Hence the “very good” state of Adam’s natural body of life did not change after he sinned from the way God created it – imperfect, mortal and prone to sin.</a:t>
                      </a:r>
                    </a:p>
                    <a:p>
                      <a:pPr marL="342900" lvl="0" indent="-342900">
                        <a:spcBef>
                          <a:spcPts val="600"/>
                        </a:spcBef>
                        <a:spcAft>
                          <a:spcPts val="0"/>
                        </a:spcAft>
                        <a:buFont typeface="Symbol" charset="2"/>
                        <a:buChar char=""/>
                      </a:pPr>
                      <a:r>
                        <a:rPr lang="en-AU" sz="2200" dirty="0">
                          <a:effectLst/>
                          <a:latin typeface="Arial" charset="0"/>
                          <a:ea typeface="Arial" charset="0"/>
                          <a:cs typeface="Arial" charset="0"/>
                        </a:rPr>
                        <a:t>Adam’s sentence did not result in any physical change or something becoming a physical law of his being.</a:t>
                      </a:r>
                    </a:p>
                    <a:p>
                      <a:pPr marL="342900" lvl="0" indent="-342900">
                        <a:spcBef>
                          <a:spcPts val="600"/>
                        </a:spcBef>
                        <a:spcAft>
                          <a:spcPts val="0"/>
                        </a:spcAft>
                        <a:buFont typeface="Symbol" charset="2"/>
                        <a:buChar char=""/>
                      </a:pPr>
                      <a:r>
                        <a:rPr lang="en-AU" sz="2200" dirty="0">
                          <a:effectLst/>
                          <a:latin typeface="Arial" charset="0"/>
                          <a:ea typeface="Arial" charset="0"/>
                          <a:cs typeface="Arial" charset="0"/>
                        </a:rPr>
                        <a:t>Adam’s sin had no physical impact on all his posterity.  </a:t>
                      </a:r>
                    </a:p>
                    <a:p>
                      <a:pPr marL="342900" lvl="0" indent="-342900">
                        <a:spcBef>
                          <a:spcPts val="600"/>
                        </a:spcBef>
                        <a:spcAft>
                          <a:spcPts val="0"/>
                        </a:spcAft>
                        <a:buFont typeface="Symbol" charset="2"/>
                        <a:buChar char=""/>
                      </a:pPr>
                      <a:r>
                        <a:rPr lang="en-AU" sz="2200" dirty="0">
                          <a:effectLst/>
                          <a:latin typeface="Arial" charset="0"/>
                          <a:ea typeface="Arial" charset="0"/>
                          <a:cs typeface="Arial" charset="0"/>
                        </a:rPr>
                        <a:t>Rather, Adam’s sin resulted in the prospect of an eternal death, or spiritual death, for Adam and all others who sin and are not rewarded with immortality by Christ. </a:t>
                      </a:r>
                      <a:endParaRPr lang="en-US" sz="2200" kern="1200" dirty="0">
                        <a:solidFill>
                          <a:schemeClr val="dk1"/>
                        </a:solidFill>
                        <a:effectLst/>
                        <a:latin typeface="Arial" charset="0"/>
                        <a:ea typeface="Arial" charset="0"/>
                        <a:cs typeface="Arial" charset="0"/>
                      </a:endParaRPr>
                    </a:p>
                  </a:txBody>
                  <a:tcPr marL="68580" marR="68580" marT="0" marB="0"/>
                </a:tc>
                <a:extLst>
                  <a:ext uri="{0D108BD9-81ED-4DB2-BD59-A6C34878D82A}">
                    <a16:rowId xmlns:a16="http://schemas.microsoft.com/office/drawing/2014/main" val="10001"/>
                  </a:ext>
                </a:extLst>
              </a:tr>
            </a:tbl>
          </a:graphicData>
        </a:graphic>
      </p:graphicFrame>
      <p:sp>
        <p:nvSpPr>
          <p:cNvPr id="3" name="TextBox 2"/>
          <p:cNvSpPr txBox="1"/>
          <p:nvPr/>
        </p:nvSpPr>
        <p:spPr>
          <a:xfrm rot="19713226">
            <a:off x="1509962" y="4327052"/>
            <a:ext cx="5040884" cy="707886"/>
          </a:xfrm>
          <a:prstGeom prst="rect">
            <a:avLst/>
          </a:prstGeom>
          <a:solidFill>
            <a:schemeClr val="accent5">
              <a:lumMod val="75000"/>
            </a:schemeClr>
          </a:solidFill>
        </p:spPr>
        <p:txBody>
          <a:bodyPr wrap="square" rtlCol="0">
            <a:spAutoFit/>
          </a:bodyPr>
          <a:lstStyle/>
          <a:p>
            <a:r>
              <a:rPr lang="en-AU" sz="4000" dirty="0">
                <a:ln w="0"/>
                <a:effectLst>
                  <a:outerShdw blurRad="38100" dist="19050" dir="2700000" algn="tl" rotWithShape="0">
                    <a:schemeClr val="dk1">
                      <a:alpha val="40000"/>
                    </a:schemeClr>
                  </a:outerShdw>
                </a:effectLst>
                <a:latin typeface="Chalkboard" charset="0"/>
                <a:ea typeface="Chalkboard" charset="0"/>
                <a:cs typeface="Chalkboard" charset="0"/>
              </a:rPr>
              <a:t>Harmony </a:t>
            </a:r>
            <a:r>
              <a:rPr lang="en-AU" sz="4000">
                <a:ln w="0"/>
                <a:effectLst>
                  <a:outerShdw blurRad="38100" dist="19050" dir="2700000" algn="tl" rotWithShape="0">
                    <a:schemeClr val="dk1">
                      <a:alpha val="40000"/>
                    </a:schemeClr>
                  </a:outerShdw>
                </a:effectLst>
                <a:latin typeface="Chalkboard" charset="0"/>
                <a:ea typeface="Chalkboard" charset="0"/>
                <a:cs typeface="Chalkboard" charset="0"/>
              </a:rPr>
              <a:t>or Conflict?</a:t>
            </a:r>
          </a:p>
        </p:txBody>
      </p:sp>
    </p:spTree>
    <p:extLst>
      <p:ext uri="{BB962C8B-B14F-4D97-AF65-F5344CB8AC3E}">
        <p14:creationId xmlns:p14="http://schemas.microsoft.com/office/powerpoint/2010/main" val="121162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29645226"/>
              </p:ext>
            </p:extLst>
          </p:nvPr>
        </p:nvGraphicFramePr>
        <p:xfrm>
          <a:off x="128337" y="457776"/>
          <a:ext cx="5085347" cy="5846771"/>
        </p:xfrm>
        <a:graphic>
          <a:graphicData uri="http://schemas.openxmlformats.org/drawingml/2006/table">
            <a:tbl>
              <a:tblPr firstRow="1" bandRow="1">
                <a:tableStyleId>{93296810-A885-4BE3-A3E7-6D5BEEA58F35}</a:tableStyleId>
              </a:tblPr>
              <a:tblGrid>
                <a:gridCol w="5085347">
                  <a:extLst>
                    <a:ext uri="{9D8B030D-6E8A-4147-A177-3AD203B41FA5}">
                      <a16:colId xmlns:a16="http://schemas.microsoft.com/office/drawing/2014/main" val="20000"/>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400" b="1" dirty="0">
                          <a:solidFill>
                            <a:srgbClr val="000000"/>
                          </a:solidFill>
                          <a:effectLst/>
                          <a:latin typeface="Arial" charset="0"/>
                          <a:ea typeface="Times New Roman" charset="0"/>
                        </a:rPr>
                        <a:t>BASF 8 — </a:t>
                      </a:r>
                      <a:r>
                        <a:rPr lang="en-GB" sz="2400" dirty="0">
                          <a:solidFill>
                            <a:srgbClr val="000000"/>
                          </a:solidFill>
                          <a:effectLst/>
                          <a:latin typeface="Arial" charset="0"/>
                          <a:ea typeface="Times New Roman" charset="0"/>
                        </a:rPr>
                        <a:t>That these promises had reference to</a:t>
                      </a:r>
                      <a:r>
                        <a:rPr lang="en-GB" sz="2400" b="1" dirty="0">
                          <a:solidFill>
                            <a:srgbClr val="000000"/>
                          </a:solidFill>
                          <a:effectLst/>
                          <a:latin typeface="Arial" charset="0"/>
                          <a:ea typeface="Times New Roman" charset="0"/>
                        </a:rPr>
                        <a:t> Jesus Christ, </a:t>
                      </a:r>
                      <a:r>
                        <a:rPr lang="en-GB" sz="2400" dirty="0">
                          <a:solidFill>
                            <a:srgbClr val="000000"/>
                          </a:solidFill>
                          <a:effectLst/>
                          <a:latin typeface="Arial" charset="0"/>
                          <a:ea typeface="Times New Roman" charset="0"/>
                        </a:rPr>
                        <a:t>who was to be raised up</a:t>
                      </a:r>
                      <a:r>
                        <a:rPr lang="en-GB" sz="2400" b="1" dirty="0">
                          <a:solidFill>
                            <a:srgbClr val="000000"/>
                          </a:solidFill>
                          <a:effectLst/>
                          <a:latin typeface="Arial" charset="0"/>
                          <a:ea typeface="Times New Roman" charset="0"/>
                        </a:rPr>
                        <a:t> in the condemned line of Abraham and David, </a:t>
                      </a:r>
                      <a:r>
                        <a:rPr lang="en-GB" sz="2400" dirty="0">
                          <a:solidFill>
                            <a:srgbClr val="000000"/>
                          </a:solidFill>
                          <a:effectLst/>
                          <a:latin typeface="Arial" charset="0"/>
                          <a:ea typeface="Times New Roman" charset="0"/>
                        </a:rPr>
                        <a:t>and who,</a:t>
                      </a:r>
                      <a:r>
                        <a:rPr lang="en-GB" sz="2400" b="1" dirty="0">
                          <a:solidFill>
                            <a:srgbClr val="000000"/>
                          </a:solidFill>
                          <a:effectLst/>
                          <a:latin typeface="Arial" charset="0"/>
                          <a:ea typeface="Times New Roman" charset="0"/>
                        </a:rPr>
                        <a:t> though wearing their condemned nature, </a:t>
                      </a:r>
                      <a:r>
                        <a:rPr lang="en-GB" sz="2400" dirty="0">
                          <a:solidFill>
                            <a:srgbClr val="000000"/>
                          </a:solidFill>
                          <a:effectLst/>
                          <a:latin typeface="Arial" charset="0"/>
                          <a:ea typeface="Times New Roman" charset="0"/>
                        </a:rPr>
                        <a:t>was to obtain a title to resurrection by perfect obedience, and,</a:t>
                      </a:r>
                      <a:r>
                        <a:rPr lang="en-GB" sz="2400" b="1" dirty="0">
                          <a:solidFill>
                            <a:srgbClr val="000000"/>
                          </a:solidFill>
                          <a:effectLst/>
                          <a:latin typeface="Arial" charset="0"/>
                          <a:ea typeface="Times New Roman" charset="0"/>
                        </a:rPr>
                        <a:t> by dying, abrogate the law of condemnation for himself and all who should believe and obey him.</a:t>
                      </a:r>
                      <a:r>
                        <a:rPr lang="en-GB" sz="2400" dirty="0">
                          <a:effectLst/>
                        </a:rPr>
                        <a:t> </a:t>
                      </a:r>
                      <a:endParaRPr lang="en-US" sz="24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7937327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407729113"/>
              </p:ext>
            </p:extLst>
          </p:nvPr>
        </p:nvGraphicFramePr>
        <p:xfrm>
          <a:off x="128337" y="457776"/>
          <a:ext cx="11903242" cy="6037137"/>
        </p:xfrm>
        <a:graphic>
          <a:graphicData uri="http://schemas.openxmlformats.org/drawingml/2006/table">
            <a:tbl>
              <a:tblPr firstRow="1" bandRow="1">
                <a:tableStyleId>{93296810-A885-4BE3-A3E7-6D5BEEA58F35}</a:tableStyleId>
              </a:tblPr>
              <a:tblGrid>
                <a:gridCol w="5085347">
                  <a:extLst>
                    <a:ext uri="{9D8B030D-6E8A-4147-A177-3AD203B41FA5}">
                      <a16:colId xmlns:a16="http://schemas.microsoft.com/office/drawing/2014/main" val="20000"/>
                    </a:ext>
                  </a:extLst>
                </a:gridCol>
                <a:gridCol w="6817895">
                  <a:extLst>
                    <a:ext uri="{9D8B030D-6E8A-4147-A177-3AD203B41FA5}">
                      <a16:colId xmlns:a16="http://schemas.microsoft.com/office/drawing/2014/main" val="20001"/>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tc>
                  <a:txBody>
                    <a:bodyPr/>
                    <a:lstStyle/>
                    <a:p>
                      <a:pPr>
                        <a:spcAft>
                          <a:spcPts val="0"/>
                        </a:spcAft>
                      </a:pPr>
                      <a:r>
                        <a:rPr lang="en-AU" sz="2800" dirty="0">
                          <a:effectLst/>
                        </a:rPr>
                        <a:t>Typical GDE View</a:t>
                      </a:r>
                      <a:endParaRPr lang="en-US" sz="28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400" b="1" dirty="0">
                          <a:solidFill>
                            <a:srgbClr val="000000"/>
                          </a:solidFill>
                          <a:effectLst/>
                          <a:latin typeface="Arial" charset="0"/>
                          <a:ea typeface="Times New Roman" charset="0"/>
                        </a:rPr>
                        <a:t>BASF 8 — </a:t>
                      </a:r>
                      <a:r>
                        <a:rPr lang="en-GB" sz="2400" dirty="0">
                          <a:solidFill>
                            <a:srgbClr val="000000"/>
                          </a:solidFill>
                          <a:effectLst/>
                          <a:latin typeface="Arial" charset="0"/>
                          <a:ea typeface="Times New Roman" charset="0"/>
                        </a:rPr>
                        <a:t>That these promises had reference to</a:t>
                      </a:r>
                      <a:r>
                        <a:rPr lang="en-GB" sz="2400" b="1" dirty="0">
                          <a:solidFill>
                            <a:srgbClr val="000000"/>
                          </a:solidFill>
                          <a:effectLst/>
                          <a:latin typeface="Arial" charset="0"/>
                          <a:ea typeface="Times New Roman" charset="0"/>
                        </a:rPr>
                        <a:t> Jesus Christ, </a:t>
                      </a:r>
                      <a:r>
                        <a:rPr lang="en-GB" sz="2400" dirty="0">
                          <a:solidFill>
                            <a:srgbClr val="000000"/>
                          </a:solidFill>
                          <a:effectLst/>
                          <a:latin typeface="Arial" charset="0"/>
                          <a:ea typeface="Times New Roman" charset="0"/>
                        </a:rPr>
                        <a:t>who was to be raised up</a:t>
                      </a:r>
                      <a:r>
                        <a:rPr lang="en-GB" sz="2400" b="1" dirty="0">
                          <a:solidFill>
                            <a:srgbClr val="000000"/>
                          </a:solidFill>
                          <a:effectLst/>
                          <a:latin typeface="Arial" charset="0"/>
                          <a:ea typeface="Times New Roman" charset="0"/>
                        </a:rPr>
                        <a:t> in the condemned line of Abraham and David, </a:t>
                      </a:r>
                      <a:r>
                        <a:rPr lang="en-GB" sz="2400" dirty="0">
                          <a:solidFill>
                            <a:srgbClr val="000000"/>
                          </a:solidFill>
                          <a:effectLst/>
                          <a:latin typeface="Arial" charset="0"/>
                          <a:ea typeface="Times New Roman" charset="0"/>
                        </a:rPr>
                        <a:t>and who,</a:t>
                      </a:r>
                      <a:r>
                        <a:rPr lang="en-GB" sz="2400" b="1" dirty="0">
                          <a:solidFill>
                            <a:srgbClr val="000000"/>
                          </a:solidFill>
                          <a:effectLst/>
                          <a:latin typeface="Arial" charset="0"/>
                          <a:ea typeface="Times New Roman" charset="0"/>
                        </a:rPr>
                        <a:t> though wearing their condemned nature, </a:t>
                      </a:r>
                      <a:r>
                        <a:rPr lang="en-GB" sz="2400" dirty="0">
                          <a:solidFill>
                            <a:srgbClr val="000000"/>
                          </a:solidFill>
                          <a:effectLst/>
                          <a:latin typeface="Arial" charset="0"/>
                          <a:ea typeface="Times New Roman" charset="0"/>
                        </a:rPr>
                        <a:t>was to obtain a title to resurrection by perfect obedience, and,</a:t>
                      </a:r>
                      <a:r>
                        <a:rPr lang="en-GB" sz="2400" b="1" dirty="0">
                          <a:solidFill>
                            <a:srgbClr val="000000"/>
                          </a:solidFill>
                          <a:effectLst/>
                          <a:latin typeface="Arial" charset="0"/>
                          <a:ea typeface="Times New Roman" charset="0"/>
                        </a:rPr>
                        <a:t> by dying, abrogate the law of condemnation for himself and all who should believe and obey him.</a:t>
                      </a:r>
                      <a:r>
                        <a:rPr lang="en-GB" sz="2400" dirty="0">
                          <a:effectLst/>
                        </a:rPr>
                        <a:t> </a:t>
                      </a:r>
                      <a:endParaRPr lang="en-US" sz="2400" dirty="0">
                        <a:effectLst/>
                        <a:latin typeface="Arial" charset="0"/>
                        <a:ea typeface="Arial" charset="0"/>
                        <a:cs typeface="Arial" charset="0"/>
                      </a:endParaRPr>
                    </a:p>
                  </a:txBody>
                  <a:tcPr marL="68580" marR="68580" marT="0" marB="0"/>
                </a:tc>
                <a:tc>
                  <a:txBody>
                    <a:bodyPr/>
                    <a:lstStyle/>
                    <a:p>
                      <a:pPr marL="342900" lvl="0" indent="-342900">
                        <a:spcBef>
                          <a:spcPts val="600"/>
                        </a:spcBef>
                        <a:spcAft>
                          <a:spcPts val="0"/>
                        </a:spcAft>
                        <a:buFont typeface="Symbol" charset="2"/>
                        <a:buChar char=""/>
                      </a:pPr>
                      <a:r>
                        <a:rPr lang="en-AU" sz="2200" dirty="0">
                          <a:effectLst/>
                          <a:latin typeface="Arial" charset="0"/>
                          <a:ea typeface="맑은 고딕" charset="-127"/>
                          <a:cs typeface="Times New Roman" charset="0"/>
                        </a:rPr>
                        <a:t>At least according to one GDE view, the condemned line / nature is just the way God created all humans.  Nothing to do with Adam and Eve’s sin, and nothing to do with the sentence or condemnation described in BASF 5.   Hence, Jesus was born with a condemned nature because this is the way God created all humans in the first place – in a condemned state because God created them dying creatures.</a:t>
                      </a:r>
                      <a:endParaRPr lang="en-GB" sz="2200" dirty="0">
                        <a:effectLst/>
                        <a:latin typeface="Calibri" charset="0"/>
                        <a:ea typeface="맑은 고딕" charset="-127"/>
                        <a:cs typeface="Times New Roman" charset="0"/>
                      </a:endParaRPr>
                    </a:p>
                    <a:p>
                      <a:pPr marL="342900" lvl="0" indent="-342900" algn="l" defTabSz="914400" rtl="0" eaLnBrk="1" latinLnBrk="0" hangingPunct="1">
                        <a:spcBef>
                          <a:spcPts val="600"/>
                        </a:spcBef>
                        <a:spcAft>
                          <a:spcPts val="0"/>
                        </a:spcAft>
                        <a:buFont typeface="Symbol" charset="2"/>
                        <a:buChar char=""/>
                      </a:pPr>
                      <a:r>
                        <a:rPr lang="en-AU" sz="2200" kern="1200" dirty="0">
                          <a:solidFill>
                            <a:schemeClr val="dk1"/>
                          </a:solidFill>
                          <a:effectLst/>
                          <a:latin typeface="Arial" charset="0"/>
                          <a:ea typeface="맑은 고딕" charset="-127"/>
                          <a:cs typeface="Times New Roman" charset="0"/>
                        </a:rPr>
                        <a:t>Need to ask GDE view holders how they understand this clause and if they can agree with it?  In what sense Jesus raised up in a “condemned line”?  When and why did this condemnation occur?  How did Jesus’s death abrogate the law of condemnation for himself and all who believe and obey?</a:t>
                      </a:r>
                      <a:r>
                        <a:rPr lang="en-GB" sz="2200" kern="1200" dirty="0">
                          <a:solidFill>
                            <a:schemeClr val="dk1"/>
                          </a:solidFill>
                          <a:effectLst/>
                          <a:latin typeface="Arial" charset="0"/>
                          <a:ea typeface="맑은 고딕" charset="-127"/>
                          <a:cs typeface="Times New Roman" charset="0"/>
                        </a:rPr>
                        <a:t> </a:t>
                      </a:r>
                      <a:endParaRPr lang="en-US" sz="2200" kern="1200" dirty="0">
                        <a:solidFill>
                          <a:schemeClr val="dk1"/>
                        </a:solidFill>
                        <a:effectLst/>
                        <a:latin typeface="Arial" charset="0"/>
                        <a:ea typeface="맑은 고딕" charset="-127"/>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
        <p:nvSpPr>
          <p:cNvPr id="2" name="TextBox 1"/>
          <p:cNvSpPr txBox="1"/>
          <p:nvPr/>
        </p:nvSpPr>
        <p:spPr>
          <a:xfrm rot="19713226">
            <a:off x="2488531" y="3561038"/>
            <a:ext cx="5040884" cy="707886"/>
          </a:xfrm>
          <a:prstGeom prst="rect">
            <a:avLst/>
          </a:prstGeom>
          <a:solidFill>
            <a:schemeClr val="accent5">
              <a:lumMod val="75000"/>
            </a:schemeClr>
          </a:solidFill>
        </p:spPr>
        <p:txBody>
          <a:bodyPr wrap="square" rtlCol="0">
            <a:spAutoFit/>
          </a:bodyPr>
          <a:lstStyle/>
          <a:p>
            <a:r>
              <a:rPr lang="en-AU" sz="4000" dirty="0">
                <a:ln w="0"/>
                <a:effectLst>
                  <a:outerShdw blurRad="38100" dist="19050" dir="2700000" algn="tl" rotWithShape="0">
                    <a:schemeClr val="dk1">
                      <a:alpha val="40000"/>
                    </a:schemeClr>
                  </a:outerShdw>
                </a:effectLst>
                <a:latin typeface="Chalkboard" charset="0"/>
                <a:ea typeface="Chalkboard" charset="0"/>
                <a:cs typeface="Chalkboard" charset="0"/>
              </a:rPr>
              <a:t>Harmony </a:t>
            </a:r>
            <a:r>
              <a:rPr lang="en-AU" sz="4000">
                <a:ln w="0"/>
                <a:effectLst>
                  <a:outerShdw blurRad="38100" dist="19050" dir="2700000" algn="tl" rotWithShape="0">
                    <a:schemeClr val="dk1">
                      <a:alpha val="40000"/>
                    </a:schemeClr>
                  </a:outerShdw>
                </a:effectLst>
                <a:latin typeface="Chalkboard" charset="0"/>
                <a:ea typeface="Chalkboard" charset="0"/>
                <a:cs typeface="Chalkboard" charset="0"/>
              </a:rPr>
              <a:t>or Conflict?</a:t>
            </a:r>
          </a:p>
        </p:txBody>
      </p:sp>
    </p:spTree>
    <p:extLst>
      <p:ext uri="{BB962C8B-B14F-4D97-AF65-F5344CB8AC3E}">
        <p14:creationId xmlns:p14="http://schemas.microsoft.com/office/powerpoint/2010/main" val="87586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95391982"/>
              </p:ext>
            </p:extLst>
          </p:nvPr>
        </p:nvGraphicFramePr>
        <p:xfrm>
          <a:off x="128337" y="457776"/>
          <a:ext cx="4507720" cy="5846771"/>
        </p:xfrm>
        <a:graphic>
          <a:graphicData uri="http://schemas.openxmlformats.org/drawingml/2006/table">
            <a:tbl>
              <a:tblPr firstRow="1" bandRow="1">
                <a:tableStyleId>{F5AB1C69-6EDB-4FF4-983F-18BD219EF322}</a:tableStyleId>
              </a:tblPr>
              <a:tblGrid>
                <a:gridCol w="4507720">
                  <a:extLst>
                    <a:ext uri="{9D8B030D-6E8A-4147-A177-3AD203B41FA5}">
                      <a16:colId xmlns:a16="http://schemas.microsoft.com/office/drawing/2014/main" val="20000"/>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400" b="1" dirty="0">
                          <a:solidFill>
                            <a:srgbClr val="000000"/>
                          </a:solidFill>
                          <a:effectLst/>
                          <a:latin typeface="Arial" charset="0"/>
                          <a:ea typeface="Times New Roman" charset="0"/>
                        </a:rPr>
                        <a:t>BASF 9 </a:t>
                      </a:r>
                      <a:r>
                        <a:rPr lang="en-GB" sz="2400" dirty="0">
                          <a:solidFill>
                            <a:srgbClr val="000000"/>
                          </a:solidFill>
                          <a:effectLst/>
                          <a:latin typeface="Arial" charset="0"/>
                          <a:ea typeface="Times New Roman" charset="0"/>
                        </a:rPr>
                        <a:t>— That it was this mission that necessitated the miraculous </a:t>
                      </a:r>
                      <a:r>
                        <a:rPr lang="en-GB" sz="2400" dirty="0" err="1">
                          <a:solidFill>
                            <a:srgbClr val="000000"/>
                          </a:solidFill>
                          <a:effectLst/>
                          <a:latin typeface="Arial" charset="0"/>
                          <a:ea typeface="Times New Roman" charset="0"/>
                        </a:rPr>
                        <a:t>begettal</a:t>
                      </a:r>
                      <a:r>
                        <a:rPr lang="en-GB" sz="2400" dirty="0">
                          <a:solidFill>
                            <a:srgbClr val="000000"/>
                          </a:solidFill>
                          <a:effectLst/>
                          <a:latin typeface="Arial" charset="0"/>
                          <a:ea typeface="Times New Roman" charset="0"/>
                        </a:rPr>
                        <a:t> of Christ of a human mother,</a:t>
                      </a:r>
                      <a:r>
                        <a:rPr lang="en-GB" sz="2400" b="1" dirty="0">
                          <a:solidFill>
                            <a:srgbClr val="000000"/>
                          </a:solidFill>
                          <a:effectLst/>
                          <a:latin typeface="Arial" charset="0"/>
                          <a:ea typeface="Times New Roman" charset="0"/>
                        </a:rPr>
                        <a:t> enabling him to bear our condemnation, </a:t>
                      </a:r>
                      <a:r>
                        <a:rPr lang="en-GB" sz="2400" dirty="0">
                          <a:solidFill>
                            <a:srgbClr val="000000"/>
                          </a:solidFill>
                          <a:effectLst/>
                          <a:latin typeface="Arial" charset="0"/>
                          <a:ea typeface="Times New Roman" charset="0"/>
                        </a:rPr>
                        <a:t>and, at the same time, to be a sinless bearer thereof, and, therefore, one who could rise after </a:t>
                      </a:r>
                      <a:r>
                        <a:rPr lang="en-GB" sz="2400" b="1" dirty="0">
                          <a:solidFill>
                            <a:srgbClr val="000000"/>
                          </a:solidFill>
                          <a:effectLst/>
                          <a:latin typeface="Arial" charset="0"/>
                          <a:ea typeface="Times New Roman" charset="0"/>
                        </a:rPr>
                        <a:t>suffering the death required by the righteousness of God</a:t>
                      </a:r>
                      <a:r>
                        <a:rPr lang="en-GB" sz="2400" dirty="0">
                          <a:effectLst/>
                        </a:rPr>
                        <a:t> </a:t>
                      </a:r>
                      <a:endParaRPr lang="en-US" sz="24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28230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46600344"/>
              </p:ext>
            </p:extLst>
          </p:nvPr>
        </p:nvGraphicFramePr>
        <p:xfrm>
          <a:off x="128337" y="457776"/>
          <a:ext cx="11903242" cy="5846771"/>
        </p:xfrm>
        <a:graphic>
          <a:graphicData uri="http://schemas.openxmlformats.org/drawingml/2006/table">
            <a:tbl>
              <a:tblPr firstRow="1" bandRow="1">
                <a:tableStyleId>{F5AB1C69-6EDB-4FF4-983F-18BD219EF322}</a:tableStyleId>
              </a:tblPr>
              <a:tblGrid>
                <a:gridCol w="4507720">
                  <a:extLst>
                    <a:ext uri="{9D8B030D-6E8A-4147-A177-3AD203B41FA5}">
                      <a16:colId xmlns:a16="http://schemas.microsoft.com/office/drawing/2014/main" val="20000"/>
                    </a:ext>
                  </a:extLst>
                </a:gridCol>
                <a:gridCol w="7395522">
                  <a:extLst>
                    <a:ext uri="{9D8B030D-6E8A-4147-A177-3AD203B41FA5}">
                      <a16:colId xmlns:a16="http://schemas.microsoft.com/office/drawing/2014/main" val="20001"/>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tc>
                  <a:txBody>
                    <a:bodyPr/>
                    <a:lstStyle/>
                    <a:p>
                      <a:pPr>
                        <a:spcAft>
                          <a:spcPts val="0"/>
                        </a:spcAft>
                      </a:pPr>
                      <a:r>
                        <a:rPr lang="en-AU" sz="2800" dirty="0">
                          <a:effectLst/>
                        </a:rPr>
                        <a:t>Typical GDE View</a:t>
                      </a:r>
                      <a:endParaRPr lang="en-US" sz="28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400" b="1" dirty="0">
                          <a:solidFill>
                            <a:srgbClr val="000000"/>
                          </a:solidFill>
                          <a:effectLst/>
                          <a:latin typeface="Arial" charset="0"/>
                          <a:ea typeface="Times New Roman" charset="0"/>
                        </a:rPr>
                        <a:t>BASF 9 </a:t>
                      </a:r>
                      <a:r>
                        <a:rPr lang="en-GB" sz="2400" dirty="0">
                          <a:solidFill>
                            <a:srgbClr val="000000"/>
                          </a:solidFill>
                          <a:effectLst/>
                          <a:latin typeface="Arial" charset="0"/>
                          <a:ea typeface="Times New Roman" charset="0"/>
                        </a:rPr>
                        <a:t>— That it was this mission that necessitated the miraculous </a:t>
                      </a:r>
                      <a:r>
                        <a:rPr lang="en-GB" sz="2400" dirty="0" err="1">
                          <a:solidFill>
                            <a:srgbClr val="000000"/>
                          </a:solidFill>
                          <a:effectLst/>
                          <a:latin typeface="Arial" charset="0"/>
                          <a:ea typeface="Times New Roman" charset="0"/>
                        </a:rPr>
                        <a:t>begettal</a:t>
                      </a:r>
                      <a:r>
                        <a:rPr lang="en-GB" sz="2400" dirty="0">
                          <a:solidFill>
                            <a:srgbClr val="000000"/>
                          </a:solidFill>
                          <a:effectLst/>
                          <a:latin typeface="Arial" charset="0"/>
                          <a:ea typeface="Times New Roman" charset="0"/>
                        </a:rPr>
                        <a:t> of Christ of a human mother,</a:t>
                      </a:r>
                      <a:r>
                        <a:rPr lang="en-GB" sz="2400" b="1" dirty="0">
                          <a:solidFill>
                            <a:srgbClr val="000000"/>
                          </a:solidFill>
                          <a:effectLst/>
                          <a:latin typeface="Arial" charset="0"/>
                          <a:ea typeface="Times New Roman" charset="0"/>
                        </a:rPr>
                        <a:t> enabling him to bear our condemnation, </a:t>
                      </a:r>
                      <a:r>
                        <a:rPr lang="en-GB" sz="2400" dirty="0">
                          <a:solidFill>
                            <a:srgbClr val="000000"/>
                          </a:solidFill>
                          <a:effectLst/>
                          <a:latin typeface="Arial" charset="0"/>
                          <a:ea typeface="Times New Roman" charset="0"/>
                        </a:rPr>
                        <a:t>and, at the same time, to be a sinless bearer thereof, and, therefore, one who could rise after </a:t>
                      </a:r>
                      <a:r>
                        <a:rPr lang="en-GB" sz="2400" b="1" dirty="0">
                          <a:solidFill>
                            <a:srgbClr val="000000"/>
                          </a:solidFill>
                          <a:effectLst/>
                          <a:latin typeface="Arial" charset="0"/>
                          <a:ea typeface="Times New Roman" charset="0"/>
                        </a:rPr>
                        <a:t>suffering the death required by the righteousness of God</a:t>
                      </a:r>
                      <a:r>
                        <a:rPr lang="en-GB" sz="2400" dirty="0">
                          <a:effectLst/>
                        </a:rPr>
                        <a:t> </a:t>
                      </a:r>
                      <a:endParaRPr lang="en-US" sz="2400" dirty="0">
                        <a:effectLst/>
                        <a:latin typeface="Calibri" charset="0"/>
                        <a:ea typeface="맑은 고딕" charset="-127"/>
                        <a:cs typeface="Times New Roman" charset="0"/>
                      </a:endParaRPr>
                    </a:p>
                  </a:txBody>
                  <a:tcPr marL="68580" marR="68580" marT="0" marB="0"/>
                </a:tc>
                <a:tc>
                  <a:txBody>
                    <a:bodyPr/>
                    <a:lstStyle/>
                    <a:p>
                      <a:pPr marL="342900" lvl="0" indent="-342900">
                        <a:spcBef>
                          <a:spcPts val="600"/>
                        </a:spcBef>
                        <a:spcAft>
                          <a:spcPts val="0"/>
                        </a:spcAft>
                        <a:buFont typeface="Symbol" charset="2"/>
                        <a:buChar char=""/>
                      </a:pPr>
                      <a:r>
                        <a:rPr lang="en-AU" sz="2400" dirty="0">
                          <a:effectLst/>
                          <a:latin typeface="Arial" charset="0"/>
                          <a:ea typeface="맑은 고딕" charset="-127"/>
                          <a:cs typeface="Times New Roman" charset="0"/>
                        </a:rPr>
                        <a:t>At least according to one GDE view, Jesus bore our condemnation by being born with the same nature that God had created in the first place (either via evolution, or miraculously).  The nature he bore was not condemned or sentenced to die because of Adam and Eve’s sin as described in BASF 5, but condemned when created by God. The death that that Jesus suffered was for our sins, and the fact that he had to die was just the way God created all humans in the first place.</a:t>
                      </a:r>
                      <a:endParaRPr lang="en-GB" sz="4000" dirty="0">
                        <a:effectLst/>
                        <a:latin typeface="Calibri" charset="0"/>
                        <a:ea typeface="맑은 고딕" charset="-127"/>
                        <a:cs typeface="Times New Roman" charset="0"/>
                      </a:endParaRPr>
                    </a:p>
                    <a:p>
                      <a:pPr marL="342900" lvl="0" indent="-342900" algn="l" defTabSz="914400" rtl="0" eaLnBrk="1" latinLnBrk="0" hangingPunct="1">
                        <a:spcBef>
                          <a:spcPts val="600"/>
                        </a:spcBef>
                        <a:spcAft>
                          <a:spcPts val="0"/>
                        </a:spcAft>
                        <a:buFont typeface="Symbol" charset="2"/>
                        <a:buChar char=""/>
                      </a:pPr>
                      <a:r>
                        <a:rPr lang="en-AU" sz="2400" kern="1200" dirty="0">
                          <a:solidFill>
                            <a:schemeClr val="dk1"/>
                          </a:solidFill>
                          <a:effectLst/>
                          <a:latin typeface="Arial" charset="0"/>
                          <a:ea typeface="맑은 고딕" charset="-127"/>
                          <a:cs typeface="Times New Roman" charset="0"/>
                        </a:rPr>
                        <a:t>Again need to ask GDE view holders in what sense did Jesus bear our condemnation, what was the cause of this condemnation, and does this condemnation affect the entire human race?</a:t>
                      </a:r>
                      <a:r>
                        <a:rPr lang="en-GB" sz="2400" kern="1200" dirty="0">
                          <a:solidFill>
                            <a:schemeClr val="dk1"/>
                          </a:solidFill>
                          <a:effectLst/>
                          <a:latin typeface="Arial" charset="0"/>
                          <a:ea typeface="맑은 고딕" charset="-127"/>
                          <a:cs typeface="Times New Roman" charset="0"/>
                        </a:rPr>
                        <a:t> </a:t>
                      </a:r>
                      <a:endParaRPr lang="en-US" sz="2400" kern="1200" dirty="0">
                        <a:solidFill>
                          <a:schemeClr val="dk1"/>
                        </a:solidFill>
                        <a:effectLst/>
                        <a:latin typeface="Arial" charset="0"/>
                        <a:ea typeface="맑은 고딕" charset="-127"/>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
        <p:nvSpPr>
          <p:cNvPr id="2" name="TextBox 1"/>
          <p:cNvSpPr txBox="1"/>
          <p:nvPr/>
        </p:nvSpPr>
        <p:spPr>
          <a:xfrm rot="19713226">
            <a:off x="2488531" y="3561038"/>
            <a:ext cx="5040884" cy="707886"/>
          </a:xfrm>
          <a:prstGeom prst="rect">
            <a:avLst/>
          </a:prstGeom>
          <a:solidFill>
            <a:schemeClr val="accent5">
              <a:lumMod val="75000"/>
            </a:schemeClr>
          </a:solidFill>
        </p:spPr>
        <p:txBody>
          <a:bodyPr wrap="square" rtlCol="0">
            <a:spAutoFit/>
          </a:bodyPr>
          <a:lstStyle/>
          <a:p>
            <a:r>
              <a:rPr lang="en-AU" sz="4000" dirty="0">
                <a:ln w="0"/>
                <a:effectLst>
                  <a:outerShdw blurRad="38100" dist="19050" dir="2700000" algn="tl" rotWithShape="0">
                    <a:schemeClr val="dk1">
                      <a:alpha val="40000"/>
                    </a:schemeClr>
                  </a:outerShdw>
                </a:effectLst>
                <a:latin typeface="Chalkboard" charset="0"/>
                <a:ea typeface="Chalkboard" charset="0"/>
                <a:cs typeface="Chalkboard" charset="0"/>
              </a:rPr>
              <a:t>Harmony </a:t>
            </a:r>
            <a:r>
              <a:rPr lang="en-AU" sz="4000">
                <a:ln w="0"/>
                <a:effectLst>
                  <a:outerShdw blurRad="38100" dist="19050" dir="2700000" algn="tl" rotWithShape="0">
                    <a:schemeClr val="dk1">
                      <a:alpha val="40000"/>
                    </a:schemeClr>
                  </a:outerShdw>
                </a:effectLst>
                <a:latin typeface="Chalkboard" charset="0"/>
                <a:ea typeface="Chalkboard" charset="0"/>
                <a:cs typeface="Chalkboard" charset="0"/>
              </a:rPr>
              <a:t>or Conflict?</a:t>
            </a:r>
          </a:p>
        </p:txBody>
      </p:sp>
    </p:spTree>
    <p:extLst>
      <p:ext uri="{BB962C8B-B14F-4D97-AF65-F5344CB8AC3E}">
        <p14:creationId xmlns:p14="http://schemas.microsoft.com/office/powerpoint/2010/main" val="17342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76445652"/>
              </p:ext>
            </p:extLst>
          </p:nvPr>
        </p:nvGraphicFramePr>
        <p:xfrm>
          <a:off x="160421" y="114209"/>
          <a:ext cx="4507720" cy="6296217"/>
        </p:xfrm>
        <a:graphic>
          <a:graphicData uri="http://schemas.openxmlformats.org/drawingml/2006/table">
            <a:tbl>
              <a:tblPr firstRow="1" bandRow="1">
                <a:tableStyleId>{00A15C55-8517-42AA-B614-E9B94910E393}</a:tableStyleId>
              </a:tblPr>
              <a:tblGrid>
                <a:gridCol w="4507720">
                  <a:extLst>
                    <a:ext uri="{9D8B030D-6E8A-4147-A177-3AD203B41FA5}">
                      <a16:colId xmlns:a16="http://schemas.microsoft.com/office/drawing/2014/main" val="20000"/>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200" b="1" dirty="0">
                          <a:solidFill>
                            <a:srgbClr val="000000"/>
                          </a:solidFill>
                          <a:effectLst/>
                          <a:latin typeface="Arial" charset="0"/>
                          <a:ea typeface="Times New Roman" charset="0"/>
                        </a:rPr>
                        <a:t>BASF 10 — </a:t>
                      </a:r>
                      <a:r>
                        <a:rPr lang="en-GB" sz="2200" dirty="0">
                          <a:solidFill>
                            <a:srgbClr val="000000"/>
                          </a:solidFill>
                          <a:effectLst/>
                          <a:latin typeface="Arial" charset="0"/>
                          <a:ea typeface="Times New Roman" charset="0"/>
                        </a:rPr>
                        <a:t>That being so begotten of God, and inhabited and used by God through the indwelling of the Holy Spirit, Jesus was Emmanuel, God with us, God manifested in the flesh-yet was, during his natural life,</a:t>
                      </a:r>
                      <a:r>
                        <a:rPr lang="en-GB" sz="2200" b="1" dirty="0">
                          <a:solidFill>
                            <a:srgbClr val="000000"/>
                          </a:solidFill>
                          <a:effectLst/>
                          <a:latin typeface="Arial" charset="0"/>
                          <a:ea typeface="Times New Roman" charset="0"/>
                        </a:rPr>
                        <a:t> of like nature with mortal man, </a:t>
                      </a:r>
                      <a:r>
                        <a:rPr lang="en-GB" sz="2200" dirty="0">
                          <a:solidFill>
                            <a:srgbClr val="000000"/>
                          </a:solidFill>
                          <a:effectLst/>
                          <a:latin typeface="Arial" charset="0"/>
                          <a:ea typeface="Times New Roman" charset="0"/>
                        </a:rPr>
                        <a:t>being made of a woman of the house and lineage of David, </a:t>
                      </a:r>
                      <a:r>
                        <a:rPr lang="en-GB" sz="2200" b="1" dirty="0">
                          <a:solidFill>
                            <a:srgbClr val="000000"/>
                          </a:solidFill>
                          <a:effectLst/>
                          <a:latin typeface="Arial" charset="0"/>
                          <a:ea typeface="Times New Roman" charset="0"/>
                        </a:rPr>
                        <a:t>and therefore a sufferer, in the days of his flesh, from all the effects that came by Adam's transgression including the death that passed upon all men, which he shared by partaking of their physical nature.</a:t>
                      </a:r>
                      <a:r>
                        <a:rPr lang="en-GB" sz="2200" dirty="0">
                          <a:effectLst/>
                        </a:rPr>
                        <a:t> </a:t>
                      </a:r>
                      <a:endParaRPr lang="en-US" sz="22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739754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538223616"/>
              </p:ext>
            </p:extLst>
          </p:nvPr>
        </p:nvGraphicFramePr>
        <p:xfrm>
          <a:off x="160421" y="114209"/>
          <a:ext cx="11903242" cy="6296217"/>
        </p:xfrm>
        <a:graphic>
          <a:graphicData uri="http://schemas.openxmlformats.org/drawingml/2006/table">
            <a:tbl>
              <a:tblPr firstRow="1" bandRow="1">
                <a:tableStyleId>{00A15C55-8517-42AA-B614-E9B94910E393}</a:tableStyleId>
              </a:tblPr>
              <a:tblGrid>
                <a:gridCol w="4507720">
                  <a:extLst>
                    <a:ext uri="{9D8B030D-6E8A-4147-A177-3AD203B41FA5}">
                      <a16:colId xmlns:a16="http://schemas.microsoft.com/office/drawing/2014/main" val="20000"/>
                    </a:ext>
                  </a:extLst>
                </a:gridCol>
                <a:gridCol w="7395522">
                  <a:extLst>
                    <a:ext uri="{9D8B030D-6E8A-4147-A177-3AD203B41FA5}">
                      <a16:colId xmlns:a16="http://schemas.microsoft.com/office/drawing/2014/main" val="20001"/>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tc>
                  <a:txBody>
                    <a:bodyPr/>
                    <a:lstStyle/>
                    <a:p>
                      <a:pPr>
                        <a:spcAft>
                          <a:spcPts val="0"/>
                        </a:spcAft>
                      </a:pPr>
                      <a:r>
                        <a:rPr lang="en-AU" sz="2800" dirty="0">
                          <a:effectLst/>
                        </a:rPr>
                        <a:t>Typical GDE View</a:t>
                      </a:r>
                      <a:endParaRPr lang="en-US" sz="28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200" b="1" dirty="0">
                          <a:solidFill>
                            <a:srgbClr val="000000"/>
                          </a:solidFill>
                          <a:effectLst/>
                          <a:latin typeface="Arial" charset="0"/>
                          <a:ea typeface="Times New Roman" charset="0"/>
                        </a:rPr>
                        <a:t>BASF 10 — </a:t>
                      </a:r>
                      <a:r>
                        <a:rPr lang="en-GB" sz="2200" dirty="0">
                          <a:solidFill>
                            <a:srgbClr val="000000"/>
                          </a:solidFill>
                          <a:effectLst/>
                          <a:latin typeface="Arial" charset="0"/>
                          <a:ea typeface="Times New Roman" charset="0"/>
                        </a:rPr>
                        <a:t>That being so begotten of God, and inhabited and used by God through the indwelling of the Holy Spirit, Jesus was Emmanuel, God with us, God manifested in the flesh-yet was, during his natural life,</a:t>
                      </a:r>
                      <a:r>
                        <a:rPr lang="en-GB" sz="2200" b="1" dirty="0">
                          <a:solidFill>
                            <a:srgbClr val="000000"/>
                          </a:solidFill>
                          <a:effectLst/>
                          <a:latin typeface="Arial" charset="0"/>
                          <a:ea typeface="Times New Roman" charset="0"/>
                        </a:rPr>
                        <a:t> of like nature with mortal man, </a:t>
                      </a:r>
                      <a:r>
                        <a:rPr lang="en-GB" sz="2200" dirty="0">
                          <a:solidFill>
                            <a:srgbClr val="000000"/>
                          </a:solidFill>
                          <a:effectLst/>
                          <a:latin typeface="Arial" charset="0"/>
                          <a:ea typeface="Times New Roman" charset="0"/>
                        </a:rPr>
                        <a:t>being made of a woman of the house and lineage of David, </a:t>
                      </a:r>
                      <a:r>
                        <a:rPr lang="en-GB" sz="2200" b="1" dirty="0">
                          <a:solidFill>
                            <a:srgbClr val="000000"/>
                          </a:solidFill>
                          <a:effectLst/>
                          <a:latin typeface="Arial" charset="0"/>
                          <a:ea typeface="Times New Roman" charset="0"/>
                        </a:rPr>
                        <a:t>and therefore a sufferer, in the days of his flesh, from all the effects that came by Adam's transgression including the death that passed upon all men, which he shared by partaking of their physical nature.</a:t>
                      </a:r>
                      <a:r>
                        <a:rPr lang="en-GB" sz="2200" dirty="0">
                          <a:effectLst/>
                        </a:rPr>
                        <a:t> </a:t>
                      </a:r>
                      <a:endParaRPr lang="en-US" sz="2200" dirty="0">
                        <a:effectLst/>
                        <a:latin typeface="Calibri" charset="0"/>
                        <a:ea typeface="맑은 고딕" charset="-127"/>
                        <a:cs typeface="Times New Roman" charset="0"/>
                      </a:endParaRPr>
                    </a:p>
                  </a:txBody>
                  <a:tcPr marL="68580" marR="68580" marT="0" marB="0"/>
                </a:tc>
                <a:tc>
                  <a:txBody>
                    <a:bodyPr/>
                    <a:lstStyle/>
                    <a:p>
                      <a:pPr marL="342900" lvl="0" indent="-342900">
                        <a:spcAft>
                          <a:spcPts val="0"/>
                        </a:spcAft>
                        <a:buFont typeface="Symbol" charset="2"/>
                        <a:buChar char=""/>
                      </a:pPr>
                      <a:r>
                        <a:rPr lang="en-AU" sz="2400" dirty="0">
                          <a:effectLst/>
                          <a:latin typeface="Arial" charset="0"/>
                          <a:ea typeface="맑은 고딕" charset="-127"/>
                          <a:cs typeface="Times New Roman" charset="0"/>
                        </a:rPr>
                        <a:t>Jesus was of like nature with mortal man. However, this physical condition had nothing to do with all the effects that came by Adam’s transgression – but rather just the way God created humans in the first place.</a:t>
                      </a:r>
                      <a:endParaRPr lang="en-GB" sz="4000" dirty="0">
                        <a:effectLst/>
                        <a:latin typeface="Calibri" charset="0"/>
                        <a:ea typeface="맑은 고딕" charset="-127"/>
                        <a:cs typeface="Times New Roman" charset="0"/>
                      </a:endParaRPr>
                    </a:p>
                    <a:p>
                      <a:pPr marL="342900" lvl="0" indent="-342900" algn="l" defTabSz="914400" rtl="0" eaLnBrk="1" latinLnBrk="0" hangingPunct="1">
                        <a:spcAft>
                          <a:spcPts val="0"/>
                        </a:spcAft>
                        <a:buFont typeface="Symbol" charset="2"/>
                        <a:buChar char=""/>
                      </a:pPr>
                      <a:r>
                        <a:rPr lang="en-AU" sz="2400" dirty="0">
                          <a:effectLst/>
                          <a:latin typeface="Arial" charset="0"/>
                          <a:ea typeface="맑은 고딕" charset="-127"/>
                          <a:cs typeface="Times New Roman" charset="0"/>
                        </a:rPr>
                        <a:t>All humans created by God, whether by evolution or miraculously, were already a) mortal (subject to death) before the real or metaphorical Adam’s sin; and b) prone to sin </a:t>
                      </a:r>
                      <a:r>
                        <a:rPr lang="en-AU" sz="2400" kern="1200" dirty="0">
                          <a:solidFill>
                            <a:schemeClr val="dk1"/>
                          </a:solidFill>
                          <a:effectLst/>
                          <a:latin typeface="Arial" charset="0"/>
                          <a:ea typeface="맑은 고딕" charset="-127"/>
                          <a:cs typeface="Times New Roman" charset="0"/>
                        </a:rPr>
                        <a:t>before the real or metaphorical Adam’s sin.</a:t>
                      </a:r>
                      <a:endParaRPr lang="en-GB" sz="2400" kern="1200" dirty="0">
                        <a:solidFill>
                          <a:schemeClr val="dk1"/>
                        </a:solidFill>
                        <a:effectLst/>
                        <a:latin typeface="Arial" charset="0"/>
                        <a:ea typeface="맑은 고딕" charset="-127"/>
                        <a:cs typeface="Times New Roman" charset="0"/>
                      </a:endParaRPr>
                    </a:p>
                    <a:p>
                      <a:pPr marL="342900" lvl="0" indent="-342900" algn="l" defTabSz="914400" rtl="0" eaLnBrk="1" latinLnBrk="0" hangingPunct="1">
                        <a:spcAft>
                          <a:spcPts val="0"/>
                        </a:spcAft>
                        <a:buFont typeface="Symbol" charset="2"/>
                        <a:buChar char=""/>
                      </a:pPr>
                      <a:r>
                        <a:rPr lang="en-AU" sz="2400" kern="1200" dirty="0">
                          <a:solidFill>
                            <a:schemeClr val="dk1"/>
                          </a:solidFill>
                          <a:effectLst/>
                          <a:latin typeface="Arial" charset="0"/>
                          <a:ea typeface="맑은 고딕" charset="-127"/>
                          <a:cs typeface="Times New Roman" charset="0"/>
                        </a:rPr>
                        <a:t>Hence, Adam’s transgression had no physical impact on the condition of the nature that Jesus was born with. </a:t>
                      </a:r>
                      <a:endParaRPr lang="en-US" sz="2400" kern="1200" dirty="0">
                        <a:solidFill>
                          <a:schemeClr val="dk1"/>
                        </a:solidFill>
                        <a:effectLst/>
                        <a:latin typeface="Arial" charset="0"/>
                        <a:ea typeface="맑은 고딕" charset="-127"/>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
        <p:nvSpPr>
          <p:cNvPr id="3" name="TextBox 2"/>
          <p:cNvSpPr txBox="1"/>
          <p:nvPr/>
        </p:nvSpPr>
        <p:spPr>
          <a:xfrm rot="19713226">
            <a:off x="2488531" y="3561038"/>
            <a:ext cx="5040884" cy="707886"/>
          </a:xfrm>
          <a:prstGeom prst="rect">
            <a:avLst/>
          </a:prstGeom>
          <a:solidFill>
            <a:schemeClr val="accent5">
              <a:lumMod val="75000"/>
            </a:schemeClr>
          </a:solidFill>
        </p:spPr>
        <p:txBody>
          <a:bodyPr wrap="square" rtlCol="0">
            <a:spAutoFit/>
          </a:bodyPr>
          <a:lstStyle/>
          <a:p>
            <a:r>
              <a:rPr lang="en-AU" sz="4000" dirty="0">
                <a:ln w="0"/>
                <a:effectLst>
                  <a:outerShdw blurRad="38100" dist="19050" dir="2700000" algn="tl" rotWithShape="0">
                    <a:schemeClr val="dk1">
                      <a:alpha val="40000"/>
                    </a:schemeClr>
                  </a:outerShdw>
                </a:effectLst>
                <a:latin typeface="Chalkboard" charset="0"/>
                <a:ea typeface="Chalkboard" charset="0"/>
                <a:cs typeface="Chalkboard" charset="0"/>
              </a:rPr>
              <a:t>Harmony </a:t>
            </a:r>
            <a:r>
              <a:rPr lang="en-AU" sz="4000">
                <a:ln w="0"/>
                <a:effectLst>
                  <a:outerShdw blurRad="38100" dist="19050" dir="2700000" algn="tl" rotWithShape="0">
                    <a:schemeClr val="dk1">
                      <a:alpha val="40000"/>
                    </a:schemeClr>
                  </a:outerShdw>
                </a:effectLst>
                <a:latin typeface="Chalkboard" charset="0"/>
                <a:ea typeface="Chalkboard" charset="0"/>
                <a:cs typeface="Chalkboard" charset="0"/>
              </a:rPr>
              <a:t>or Conflict?</a:t>
            </a:r>
          </a:p>
        </p:txBody>
      </p:sp>
    </p:spTree>
    <p:extLst>
      <p:ext uri="{BB962C8B-B14F-4D97-AF65-F5344CB8AC3E}">
        <p14:creationId xmlns:p14="http://schemas.microsoft.com/office/powerpoint/2010/main" val="723192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105162461"/>
              </p:ext>
            </p:extLst>
          </p:nvPr>
        </p:nvGraphicFramePr>
        <p:xfrm>
          <a:off x="176463" y="451093"/>
          <a:ext cx="4170948" cy="6082857"/>
        </p:xfrm>
        <a:graphic>
          <a:graphicData uri="http://schemas.openxmlformats.org/drawingml/2006/table">
            <a:tbl>
              <a:tblPr firstRow="1" bandRow="1">
                <a:tableStyleId>{7DF18680-E054-41AD-8BC1-D1AEF772440D}</a:tableStyleId>
              </a:tblPr>
              <a:tblGrid>
                <a:gridCol w="4170948">
                  <a:extLst>
                    <a:ext uri="{9D8B030D-6E8A-4147-A177-3AD203B41FA5}">
                      <a16:colId xmlns:a16="http://schemas.microsoft.com/office/drawing/2014/main" val="20000"/>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000" b="1" dirty="0">
                          <a:solidFill>
                            <a:srgbClr val="000000"/>
                          </a:solidFill>
                          <a:effectLst/>
                          <a:latin typeface="Arial" charset="0"/>
                          <a:ea typeface="Times New Roman" charset="0"/>
                        </a:rPr>
                        <a:t>BASF 12 — </a:t>
                      </a:r>
                      <a:r>
                        <a:rPr lang="en-GB" sz="2000" dirty="0">
                          <a:solidFill>
                            <a:srgbClr val="000000"/>
                          </a:solidFill>
                          <a:effectLst/>
                          <a:latin typeface="Arial" charset="0"/>
                          <a:ea typeface="Times New Roman" charset="0"/>
                        </a:rPr>
                        <a:t>That for delivering this message, he was put to death by the Jews and Romans, who were, however, but instruments in the hands of God, </a:t>
                      </a:r>
                      <a:r>
                        <a:rPr lang="en-GB" sz="2000" b="1" dirty="0">
                          <a:solidFill>
                            <a:srgbClr val="000000"/>
                          </a:solidFill>
                          <a:effectLst/>
                          <a:latin typeface="Arial" charset="0"/>
                          <a:ea typeface="Times New Roman" charset="0"/>
                        </a:rPr>
                        <a:t>for the doing of that which He had determined before to be done, viz., the condemnation of sin in the flesh, </a:t>
                      </a:r>
                      <a:r>
                        <a:rPr lang="en-GB" sz="2000" dirty="0">
                          <a:solidFill>
                            <a:srgbClr val="000000"/>
                          </a:solidFill>
                          <a:effectLst/>
                          <a:latin typeface="Arial" charset="0"/>
                          <a:ea typeface="Times New Roman" charset="0"/>
                        </a:rPr>
                        <a:t>through the offering of the body of Jesus once for all, as a propitiation </a:t>
                      </a:r>
                      <a:r>
                        <a:rPr lang="en-GB" sz="2000" b="1" dirty="0">
                          <a:solidFill>
                            <a:srgbClr val="000000"/>
                          </a:solidFill>
                          <a:effectLst/>
                          <a:latin typeface="Arial" charset="0"/>
                          <a:ea typeface="Times New Roman" charset="0"/>
                        </a:rPr>
                        <a:t>to declare the righteousness of God, </a:t>
                      </a:r>
                      <a:r>
                        <a:rPr lang="en-GB" sz="2000" dirty="0">
                          <a:solidFill>
                            <a:srgbClr val="000000"/>
                          </a:solidFill>
                          <a:effectLst/>
                          <a:latin typeface="Arial" charset="0"/>
                          <a:ea typeface="Times New Roman" charset="0"/>
                        </a:rPr>
                        <a:t>as a basis for the remission of sins.</a:t>
                      </a:r>
                      <a:r>
                        <a:rPr lang="en-GB" sz="2000" b="1" dirty="0">
                          <a:solidFill>
                            <a:srgbClr val="000000"/>
                          </a:solidFill>
                          <a:effectLst/>
                          <a:latin typeface="Arial" charset="0"/>
                          <a:ea typeface="Times New Roman" charset="0"/>
                        </a:rPr>
                        <a:t> </a:t>
                      </a:r>
                      <a:r>
                        <a:rPr lang="en-GB" sz="2000" dirty="0">
                          <a:solidFill>
                            <a:srgbClr val="000000"/>
                          </a:solidFill>
                          <a:effectLst/>
                          <a:latin typeface="Arial" charset="0"/>
                          <a:ea typeface="Times New Roman" charset="0"/>
                        </a:rPr>
                        <a:t>All who approach God through this</a:t>
                      </a:r>
                      <a:r>
                        <a:rPr lang="en-GB" sz="2000" b="1" dirty="0">
                          <a:solidFill>
                            <a:srgbClr val="000000"/>
                          </a:solidFill>
                          <a:effectLst/>
                          <a:latin typeface="Arial" charset="0"/>
                          <a:ea typeface="Times New Roman" charset="0"/>
                        </a:rPr>
                        <a:t> crucified, but risen, representative of Adam’s disobedient race, are forgiven. </a:t>
                      </a:r>
                      <a:r>
                        <a:rPr lang="en-GB" sz="2000" dirty="0">
                          <a:solidFill>
                            <a:srgbClr val="000000"/>
                          </a:solidFill>
                          <a:effectLst/>
                          <a:latin typeface="Arial" charset="0"/>
                          <a:ea typeface="Times New Roman" charset="0"/>
                        </a:rPr>
                        <a:t>Therefore, by a figure, his blood </a:t>
                      </a:r>
                      <a:r>
                        <a:rPr lang="en-GB" sz="2000" dirty="0" err="1">
                          <a:solidFill>
                            <a:srgbClr val="000000"/>
                          </a:solidFill>
                          <a:effectLst/>
                          <a:latin typeface="Arial" charset="0"/>
                          <a:ea typeface="Times New Roman" charset="0"/>
                        </a:rPr>
                        <a:t>cleanseth</a:t>
                      </a:r>
                      <a:r>
                        <a:rPr lang="en-GB" sz="2000" dirty="0">
                          <a:solidFill>
                            <a:srgbClr val="000000"/>
                          </a:solidFill>
                          <a:effectLst/>
                          <a:latin typeface="Arial" charset="0"/>
                          <a:ea typeface="Times New Roman" charset="0"/>
                        </a:rPr>
                        <a:t> from sin</a:t>
                      </a:r>
                      <a:r>
                        <a:rPr lang="en-GB" sz="2000" dirty="0">
                          <a:effectLst/>
                        </a:rPr>
                        <a:t> </a:t>
                      </a:r>
                      <a:endParaRPr lang="en-US" sz="20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707831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30588077"/>
              </p:ext>
            </p:extLst>
          </p:nvPr>
        </p:nvGraphicFramePr>
        <p:xfrm>
          <a:off x="176463" y="451093"/>
          <a:ext cx="11903242" cy="6296217"/>
        </p:xfrm>
        <a:graphic>
          <a:graphicData uri="http://schemas.openxmlformats.org/drawingml/2006/table">
            <a:tbl>
              <a:tblPr firstRow="1" bandRow="1">
                <a:tableStyleId>{7DF18680-E054-41AD-8BC1-D1AEF772440D}</a:tableStyleId>
              </a:tblPr>
              <a:tblGrid>
                <a:gridCol w="4170948">
                  <a:extLst>
                    <a:ext uri="{9D8B030D-6E8A-4147-A177-3AD203B41FA5}">
                      <a16:colId xmlns:a16="http://schemas.microsoft.com/office/drawing/2014/main" val="20000"/>
                    </a:ext>
                  </a:extLst>
                </a:gridCol>
                <a:gridCol w="7732294">
                  <a:extLst>
                    <a:ext uri="{9D8B030D-6E8A-4147-A177-3AD203B41FA5}">
                      <a16:colId xmlns:a16="http://schemas.microsoft.com/office/drawing/2014/main" val="20001"/>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tc>
                  <a:txBody>
                    <a:bodyPr/>
                    <a:lstStyle/>
                    <a:p>
                      <a:pPr>
                        <a:spcAft>
                          <a:spcPts val="0"/>
                        </a:spcAft>
                      </a:pPr>
                      <a:r>
                        <a:rPr lang="en-AU" sz="2800" dirty="0">
                          <a:effectLst/>
                        </a:rPr>
                        <a:t>Typical GDE View</a:t>
                      </a:r>
                      <a:endParaRPr lang="en-US" sz="28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000" b="1" dirty="0">
                          <a:solidFill>
                            <a:srgbClr val="000000"/>
                          </a:solidFill>
                          <a:effectLst/>
                          <a:latin typeface="Arial" charset="0"/>
                          <a:ea typeface="Times New Roman" charset="0"/>
                        </a:rPr>
                        <a:t>BASF 12 — </a:t>
                      </a:r>
                      <a:r>
                        <a:rPr lang="en-GB" sz="2000" dirty="0">
                          <a:solidFill>
                            <a:srgbClr val="000000"/>
                          </a:solidFill>
                          <a:effectLst/>
                          <a:latin typeface="Arial" charset="0"/>
                          <a:ea typeface="Times New Roman" charset="0"/>
                        </a:rPr>
                        <a:t>That for delivering this message, he was put to death by the Jews and Romans, who were, however, but instruments in the hands of God, </a:t>
                      </a:r>
                      <a:r>
                        <a:rPr lang="en-GB" sz="2000" b="1" dirty="0">
                          <a:solidFill>
                            <a:srgbClr val="000000"/>
                          </a:solidFill>
                          <a:effectLst/>
                          <a:latin typeface="Arial" charset="0"/>
                          <a:ea typeface="Times New Roman" charset="0"/>
                        </a:rPr>
                        <a:t>for the doing of that which He had determined before to be done, viz., the condemnation of sin in the flesh, </a:t>
                      </a:r>
                      <a:r>
                        <a:rPr lang="en-GB" sz="2000" dirty="0">
                          <a:solidFill>
                            <a:srgbClr val="000000"/>
                          </a:solidFill>
                          <a:effectLst/>
                          <a:latin typeface="Arial" charset="0"/>
                          <a:ea typeface="Times New Roman" charset="0"/>
                        </a:rPr>
                        <a:t>through the offering of the body of Jesus once for all, as a propitiation </a:t>
                      </a:r>
                      <a:r>
                        <a:rPr lang="en-GB" sz="2000" b="1" dirty="0">
                          <a:solidFill>
                            <a:srgbClr val="000000"/>
                          </a:solidFill>
                          <a:effectLst/>
                          <a:latin typeface="Arial" charset="0"/>
                          <a:ea typeface="Times New Roman" charset="0"/>
                        </a:rPr>
                        <a:t>to declare the righteousness of God, </a:t>
                      </a:r>
                      <a:r>
                        <a:rPr lang="en-GB" sz="2000" dirty="0">
                          <a:solidFill>
                            <a:srgbClr val="000000"/>
                          </a:solidFill>
                          <a:effectLst/>
                          <a:latin typeface="Arial" charset="0"/>
                          <a:ea typeface="Times New Roman" charset="0"/>
                        </a:rPr>
                        <a:t>as a basis for the remission of sins.</a:t>
                      </a:r>
                      <a:r>
                        <a:rPr lang="en-GB" sz="2000" b="1" dirty="0">
                          <a:solidFill>
                            <a:srgbClr val="000000"/>
                          </a:solidFill>
                          <a:effectLst/>
                          <a:latin typeface="Arial" charset="0"/>
                          <a:ea typeface="Times New Roman" charset="0"/>
                        </a:rPr>
                        <a:t> </a:t>
                      </a:r>
                      <a:r>
                        <a:rPr lang="en-GB" sz="2000" dirty="0">
                          <a:solidFill>
                            <a:srgbClr val="000000"/>
                          </a:solidFill>
                          <a:effectLst/>
                          <a:latin typeface="Arial" charset="0"/>
                          <a:ea typeface="Times New Roman" charset="0"/>
                        </a:rPr>
                        <a:t>All who approach God through this</a:t>
                      </a:r>
                      <a:r>
                        <a:rPr lang="en-GB" sz="2000" b="1" dirty="0">
                          <a:solidFill>
                            <a:srgbClr val="000000"/>
                          </a:solidFill>
                          <a:effectLst/>
                          <a:latin typeface="Arial" charset="0"/>
                          <a:ea typeface="Times New Roman" charset="0"/>
                        </a:rPr>
                        <a:t> crucified, but risen, representative of Adam’s disobedient race, are forgiven. </a:t>
                      </a:r>
                      <a:r>
                        <a:rPr lang="en-GB" sz="2000" dirty="0">
                          <a:solidFill>
                            <a:srgbClr val="000000"/>
                          </a:solidFill>
                          <a:effectLst/>
                          <a:latin typeface="Arial" charset="0"/>
                          <a:ea typeface="Times New Roman" charset="0"/>
                        </a:rPr>
                        <a:t>Therefore, by a figure, his blood </a:t>
                      </a:r>
                      <a:r>
                        <a:rPr lang="en-GB" sz="2000" dirty="0" err="1">
                          <a:solidFill>
                            <a:srgbClr val="000000"/>
                          </a:solidFill>
                          <a:effectLst/>
                          <a:latin typeface="Arial" charset="0"/>
                          <a:ea typeface="Times New Roman" charset="0"/>
                        </a:rPr>
                        <a:t>cleanseth</a:t>
                      </a:r>
                      <a:r>
                        <a:rPr lang="en-GB" sz="2000" dirty="0">
                          <a:solidFill>
                            <a:srgbClr val="000000"/>
                          </a:solidFill>
                          <a:effectLst/>
                          <a:latin typeface="Arial" charset="0"/>
                          <a:ea typeface="Times New Roman" charset="0"/>
                        </a:rPr>
                        <a:t> from sin</a:t>
                      </a:r>
                      <a:r>
                        <a:rPr lang="en-GB" sz="2000" dirty="0">
                          <a:effectLst/>
                        </a:rPr>
                        <a:t> </a:t>
                      </a:r>
                      <a:endParaRPr lang="en-US" sz="2000" dirty="0">
                        <a:effectLst/>
                        <a:latin typeface="Calibri" charset="0"/>
                        <a:ea typeface="맑은 고딕" charset="-127"/>
                        <a:cs typeface="Times New Roman" charset="0"/>
                      </a:endParaRPr>
                    </a:p>
                  </a:txBody>
                  <a:tcPr marL="68580" marR="68580" marT="0" marB="0"/>
                </a:tc>
                <a:tc>
                  <a:txBody>
                    <a:bodyPr/>
                    <a:lstStyle/>
                    <a:p>
                      <a:pPr marL="342900" lvl="0" indent="-342900">
                        <a:spcAft>
                          <a:spcPts val="0"/>
                        </a:spcAft>
                        <a:buFont typeface="Symbol" charset="2"/>
                        <a:buChar char=""/>
                      </a:pPr>
                      <a:r>
                        <a:rPr lang="en-AU" sz="2200" dirty="0">
                          <a:effectLst/>
                          <a:latin typeface="Arial" charset="0"/>
                          <a:ea typeface="맑은 고딕" charset="-127"/>
                          <a:cs typeface="Times New Roman" charset="0"/>
                        </a:rPr>
                        <a:t>Jesus died so that our sins could be forgiven.  Jesus condemned the problem of sin because he never sinned.  God did not require “sin in the flesh” or our sin prone nature (i.e. diabolos) to be publicly condemned or destroyed when Christ died, because it is absurd to think that God would require the nature he created in the first place (mortal and sin prone) to be publicly condemned.</a:t>
                      </a:r>
                      <a:endParaRPr lang="en-GB" sz="2200" dirty="0">
                        <a:effectLst/>
                        <a:latin typeface="Calibri" charset="0"/>
                        <a:ea typeface="맑은 고딕" charset="-127"/>
                        <a:cs typeface="Times New Roman" charset="0"/>
                      </a:endParaRPr>
                    </a:p>
                    <a:p>
                      <a:pPr marL="342900" lvl="0" indent="-342900">
                        <a:spcAft>
                          <a:spcPts val="0"/>
                        </a:spcAft>
                        <a:buFont typeface="Symbol" charset="2"/>
                        <a:buChar char=""/>
                      </a:pPr>
                      <a:r>
                        <a:rPr lang="en-AU" sz="2200" dirty="0">
                          <a:effectLst/>
                          <a:latin typeface="Arial" charset="0"/>
                          <a:ea typeface="맑은 고딕" charset="-127"/>
                          <a:cs typeface="Times New Roman" charset="0"/>
                        </a:rPr>
                        <a:t>Accordingly, God’s righteousness could not be declared by God condemning “sin in the flesh” or our sin prone nature (diabolos), and nor is such the basis for our remission of sins.  God condemned the problem of sin (actual transgressions) but not our nature.</a:t>
                      </a:r>
                      <a:endParaRPr lang="en-GB" sz="2200" dirty="0">
                        <a:effectLst/>
                        <a:latin typeface="Calibri" charset="0"/>
                        <a:ea typeface="맑은 고딕" charset="-127"/>
                        <a:cs typeface="Times New Roman" charset="0"/>
                      </a:endParaRPr>
                    </a:p>
                    <a:p>
                      <a:pPr marL="342900" lvl="0" indent="-342900" algn="l" defTabSz="914400" rtl="0" eaLnBrk="1" latinLnBrk="0" hangingPunct="1">
                        <a:spcAft>
                          <a:spcPts val="0"/>
                        </a:spcAft>
                        <a:buFont typeface="Symbol" charset="2"/>
                        <a:buChar char=""/>
                      </a:pPr>
                      <a:r>
                        <a:rPr lang="en-AU" sz="2200" kern="1200" dirty="0">
                          <a:solidFill>
                            <a:schemeClr val="dk1"/>
                          </a:solidFill>
                          <a:effectLst/>
                          <a:latin typeface="Arial" charset="0"/>
                          <a:ea typeface="맑은 고딕" charset="-127"/>
                          <a:cs typeface="Times New Roman" charset="0"/>
                        </a:rPr>
                        <a:t>Jesus was not just a representative of Adam’s disobedient race, but all humans whose ancestors are outside the line of Adam, including humans which evolved via an evolutionary process and living outside of the Garden of Eden before Adam came along. </a:t>
                      </a:r>
                      <a:endParaRPr lang="en-US" sz="2200" kern="1200" dirty="0">
                        <a:solidFill>
                          <a:schemeClr val="dk1"/>
                        </a:solidFill>
                        <a:effectLst/>
                        <a:latin typeface="Arial" charset="0"/>
                        <a:ea typeface="맑은 고딕" charset="-127"/>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
        <p:nvSpPr>
          <p:cNvPr id="3" name="TextBox 2"/>
          <p:cNvSpPr txBox="1"/>
          <p:nvPr/>
        </p:nvSpPr>
        <p:spPr>
          <a:xfrm rot="19713226">
            <a:off x="2344150" y="4862127"/>
            <a:ext cx="5040884" cy="707886"/>
          </a:xfrm>
          <a:prstGeom prst="rect">
            <a:avLst/>
          </a:prstGeom>
          <a:solidFill>
            <a:schemeClr val="accent5">
              <a:lumMod val="75000"/>
            </a:schemeClr>
          </a:solidFill>
        </p:spPr>
        <p:txBody>
          <a:bodyPr wrap="square" rtlCol="0">
            <a:spAutoFit/>
          </a:bodyPr>
          <a:lstStyle/>
          <a:p>
            <a:r>
              <a:rPr lang="en-AU" sz="4000" dirty="0">
                <a:ln w="0"/>
                <a:effectLst>
                  <a:outerShdw blurRad="38100" dist="19050" dir="2700000" algn="tl" rotWithShape="0">
                    <a:schemeClr val="dk1">
                      <a:alpha val="40000"/>
                    </a:schemeClr>
                  </a:outerShdw>
                </a:effectLst>
                <a:latin typeface="Chalkboard" charset="0"/>
                <a:ea typeface="Chalkboard" charset="0"/>
                <a:cs typeface="Chalkboard" charset="0"/>
              </a:rPr>
              <a:t>Harmony </a:t>
            </a:r>
            <a:r>
              <a:rPr lang="en-AU" sz="4000">
                <a:ln w="0"/>
                <a:effectLst>
                  <a:outerShdw blurRad="38100" dist="19050" dir="2700000" algn="tl" rotWithShape="0">
                    <a:schemeClr val="dk1">
                      <a:alpha val="40000"/>
                    </a:schemeClr>
                  </a:outerShdw>
                </a:effectLst>
                <a:latin typeface="Chalkboard" charset="0"/>
                <a:ea typeface="Chalkboard" charset="0"/>
                <a:cs typeface="Chalkboard" charset="0"/>
              </a:rPr>
              <a:t>or Conflict?</a:t>
            </a:r>
          </a:p>
        </p:txBody>
      </p:sp>
    </p:spTree>
    <p:extLst>
      <p:ext uri="{BB962C8B-B14F-4D97-AF65-F5344CB8AC3E}">
        <p14:creationId xmlns:p14="http://schemas.microsoft.com/office/powerpoint/2010/main" val="803644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rot="19080000">
            <a:off x="835742" y="3776317"/>
            <a:ext cx="443198" cy="1308391"/>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8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CREATION</a:t>
            </a:r>
          </a:p>
        </p:txBody>
      </p:sp>
      <p:sp>
        <p:nvSpPr>
          <p:cNvPr id="7" name="TextBox 6"/>
          <p:cNvSpPr txBox="1"/>
          <p:nvPr/>
        </p:nvSpPr>
        <p:spPr>
          <a:xfrm rot="19080000">
            <a:off x="3362575" y="3270122"/>
            <a:ext cx="443198" cy="1771881"/>
          </a:xfrm>
          <a:prstGeom prst="rect">
            <a:avLst/>
          </a:prstGeom>
        </p:spPr>
        <p:style>
          <a:lnRef idx="1">
            <a:schemeClr val="accent2"/>
          </a:lnRef>
          <a:fillRef idx="2">
            <a:schemeClr val="accent2"/>
          </a:fillRef>
          <a:effectRef idx="1">
            <a:schemeClr val="accent2"/>
          </a:effectRef>
          <a:fontRef idx="minor">
            <a:schemeClr val="dk1"/>
          </a:fontRef>
        </p:style>
        <p:txBody>
          <a:bodyPr vert="vert"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8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Adam’s Sin</a:t>
            </a:r>
          </a:p>
        </p:txBody>
      </p:sp>
      <p:sp>
        <p:nvSpPr>
          <p:cNvPr id="8" name="Rectangle 7"/>
          <p:cNvSpPr/>
          <p:nvPr/>
        </p:nvSpPr>
        <p:spPr>
          <a:xfrm>
            <a:off x="1376937" y="4876160"/>
            <a:ext cx="2433816" cy="172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Line Callout 1 8"/>
          <p:cNvSpPr/>
          <p:nvPr/>
        </p:nvSpPr>
        <p:spPr>
          <a:xfrm>
            <a:off x="3908420" y="2607008"/>
            <a:ext cx="1852657" cy="460705"/>
          </a:xfrm>
          <a:prstGeom prst="borderCallout1">
            <a:avLst>
              <a:gd name="adj1" fmla="val 111958"/>
              <a:gd name="adj2" fmla="val 5736"/>
              <a:gd name="adj3" fmla="val 356757"/>
              <a:gd name="adj4" fmla="val 48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4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will put enmity …</a:t>
            </a:r>
          </a:p>
        </p:txBody>
      </p:sp>
      <p:sp>
        <p:nvSpPr>
          <p:cNvPr id="10" name="TextBox 9"/>
          <p:cNvSpPr txBox="1"/>
          <p:nvPr/>
        </p:nvSpPr>
        <p:spPr>
          <a:xfrm rot="19056557">
            <a:off x="2710276" y="3337824"/>
            <a:ext cx="387798" cy="1783079"/>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2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Serpent’s temptation</a:t>
            </a:r>
          </a:p>
        </p:txBody>
      </p:sp>
      <p:sp>
        <p:nvSpPr>
          <p:cNvPr id="11" name="TextBox 10"/>
          <p:cNvSpPr txBox="1"/>
          <p:nvPr/>
        </p:nvSpPr>
        <p:spPr>
          <a:xfrm rot="19087772">
            <a:off x="3011514" y="3544929"/>
            <a:ext cx="387798" cy="1475093"/>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2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Inordinate desires</a:t>
            </a:r>
          </a:p>
        </p:txBody>
      </p:sp>
      <p:sp>
        <p:nvSpPr>
          <p:cNvPr id="12" name="TextBox 11"/>
          <p:cNvSpPr txBox="1"/>
          <p:nvPr/>
        </p:nvSpPr>
        <p:spPr>
          <a:xfrm rot="19087772">
            <a:off x="1772924" y="3426164"/>
            <a:ext cx="387798" cy="1542149"/>
          </a:xfrm>
          <a:prstGeom prst="rect">
            <a:avLst/>
          </a:prstGeom>
          <a:noFill/>
        </p:spPr>
        <p:txBody>
          <a:bodyPr vert="vert"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2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Ordinate desires</a:t>
            </a:r>
            <a:endParaRPr kumimoji="0" lang="en-GB" sz="132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8" name="TextBox 37"/>
          <p:cNvSpPr txBox="1"/>
          <p:nvPr/>
        </p:nvSpPr>
        <p:spPr>
          <a:xfrm>
            <a:off x="3920033" y="1874913"/>
            <a:ext cx="2706794" cy="5355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40" b="0" i="0" u="none" strike="noStrike" kern="1200" cap="none" spc="0" normalizeH="0" baseline="0" noProof="0" dirty="0">
                <a:ln>
                  <a:noFill/>
                </a:ln>
                <a:solidFill>
                  <a:prstClr val="white"/>
                </a:solidFill>
                <a:effectLst/>
                <a:uLnTx/>
                <a:uFillTx/>
                <a:latin typeface="Arial" charset="0"/>
                <a:ea typeface="Arial" charset="0"/>
                <a:cs typeface="Arial" charset="0"/>
              </a:rPr>
              <a:t>Creation NOT willingly subject to vanity IN HOPE </a:t>
            </a:r>
            <a:r>
              <a:rPr kumimoji="0" lang="mr-IN" sz="1440" b="0" i="0" u="none" strike="noStrike" kern="1200" cap="none" spc="0" normalizeH="0" baseline="0" noProof="0" dirty="0">
                <a:ln>
                  <a:noFill/>
                </a:ln>
                <a:solidFill>
                  <a:prstClr val="white"/>
                </a:solidFill>
                <a:effectLst/>
                <a:uLnTx/>
                <a:uFillTx/>
                <a:latin typeface="Arial" charset="0"/>
                <a:ea typeface="Arial" charset="0"/>
                <a:cs typeface="Arial" charset="0"/>
              </a:rPr>
              <a:t>…</a:t>
            </a:r>
            <a:endParaRPr kumimoji="0" lang="en-AU" sz="1440" b="0" i="0" u="none" strike="noStrike" kern="1200" cap="none" spc="0" normalizeH="0" baseline="0" noProof="0" dirty="0">
              <a:ln>
                <a:noFill/>
              </a:ln>
              <a:solidFill>
                <a:prstClr val="white"/>
              </a:solidFill>
              <a:effectLst/>
              <a:uLnTx/>
              <a:uFillTx/>
              <a:latin typeface="Arial" charset="0"/>
              <a:ea typeface="Arial" charset="0"/>
              <a:cs typeface="Arial" charset="0"/>
            </a:endParaRPr>
          </a:p>
        </p:txBody>
      </p:sp>
      <p:sp>
        <p:nvSpPr>
          <p:cNvPr id="15" name="TextBox 14"/>
          <p:cNvSpPr txBox="1"/>
          <p:nvPr/>
        </p:nvSpPr>
        <p:spPr>
          <a:xfrm>
            <a:off x="5317672" y="5408922"/>
            <a:ext cx="2278417" cy="6093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80" b="0" i="0" u="none" strike="noStrike" kern="1200" cap="none" spc="0" normalizeH="0" baseline="0" noProof="0" dirty="0">
                <a:ln>
                  <a:noFill/>
                </a:ln>
                <a:solidFill>
                  <a:prstClr val="black"/>
                </a:solidFill>
                <a:effectLst/>
                <a:uLnTx/>
                <a:uFillTx/>
                <a:latin typeface="Calibri" panose="020F0502020204030204"/>
                <a:ea typeface="+mn-ea"/>
                <a:cs typeface="+mn-cs"/>
              </a:rPr>
              <a:t>Sin’s flesh – Wretched Man – Body of death</a:t>
            </a:r>
          </a:p>
        </p:txBody>
      </p:sp>
      <p:sp>
        <p:nvSpPr>
          <p:cNvPr id="14" name="Rectangle 13"/>
          <p:cNvSpPr/>
          <p:nvPr/>
        </p:nvSpPr>
        <p:spPr>
          <a:xfrm>
            <a:off x="4149800" y="4877782"/>
            <a:ext cx="4637376" cy="170149"/>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TextBox 15"/>
          <p:cNvSpPr txBox="1"/>
          <p:nvPr/>
        </p:nvSpPr>
        <p:spPr>
          <a:xfrm rot="19087772">
            <a:off x="9199363" y="5046296"/>
            <a:ext cx="590931" cy="1557458"/>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20" b="0" i="0" u="none" strike="noStrike" kern="1200" cap="none" spc="0" normalizeH="0" baseline="0" noProof="0" dirty="0">
                <a:ln>
                  <a:noFill/>
                </a:ln>
                <a:solidFill>
                  <a:prstClr val="black"/>
                </a:solidFill>
                <a:effectLst/>
                <a:uLnTx/>
                <a:uFillTx/>
                <a:latin typeface="Arial Narrow" charset="0"/>
                <a:ea typeface="Arial Narrow" charset="0"/>
                <a:cs typeface="Arial Narrow" charset="0"/>
              </a:rPr>
              <a:t>Diabolos destroyed within Jesus himself</a:t>
            </a:r>
          </a:p>
        </p:txBody>
      </p:sp>
      <p:sp>
        <p:nvSpPr>
          <p:cNvPr id="17" name="Rectangle 16"/>
          <p:cNvSpPr/>
          <p:nvPr/>
        </p:nvSpPr>
        <p:spPr>
          <a:xfrm>
            <a:off x="3810754" y="4876160"/>
            <a:ext cx="374435" cy="17280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16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TextBox 17"/>
          <p:cNvSpPr txBox="1"/>
          <p:nvPr/>
        </p:nvSpPr>
        <p:spPr>
          <a:xfrm rot="19087772">
            <a:off x="995628" y="3038885"/>
            <a:ext cx="387798" cy="2139251"/>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2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Direct fellowship with God</a:t>
            </a:r>
          </a:p>
        </p:txBody>
      </p:sp>
      <p:sp>
        <p:nvSpPr>
          <p:cNvPr id="19" name="TextBox 18"/>
          <p:cNvSpPr txBox="1"/>
          <p:nvPr/>
        </p:nvSpPr>
        <p:spPr>
          <a:xfrm rot="19087772">
            <a:off x="1066026" y="2310047"/>
            <a:ext cx="387798" cy="3004044"/>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2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Hope of immortality without suffering</a:t>
            </a:r>
          </a:p>
        </p:txBody>
      </p:sp>
      <p:sp>
        <p:nvSpPr>
          <p:cNvPr id="21" name="Line Callout 1 20"/>
          <p:cNvSpPr/>
          <p:nvPr/>
        </p:nvSpPr>
        <p:spPr>
          <a:xfrm>
            <a:off x="7588116" y="2594783"/>
            <a:ext cx="2685970" cy="576881"/>
          </a:xfrm>
          <a:prstGeom prst="borderCallout1">
            <a:avLst>
              <a:gd name="adj1" fmla="val 113613"/>
              <a:gd name="adj2" fmla="val 42388"/>
              <a:gd name="adj3" fmla="val 289956"/>
              <a:gd name="adj4" fmla="val 4257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4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seed of woman will crush the head of the Serpent</a:t>
            </a:r>
          </a:p>
        </p:txBody>
      </p:sp>
      <p:sp>
        <p:nvSpPr>
          <p:cNvPr id="22" name="TextBox 21"/>
          <p:cNvSpPr txBox="1"/>
          <p:nvPr/>
        </p:nvSpPr>
        <p:spPr>
          <a:xfrm rot="19087772">
            <a:off x="5058621" y="4788660"/>
            <a:ext cx="387798" cy="2698880"/>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20" b="0" i="0" u="none" strike="noStrike" kern="1200" cap="none" spc="0" normalizeH="0" baseline="0" noProof="0" dirty="0">
                <a:ln>
                  <a:noFill/>
                </a:ln>
                <a:solidFill>
                  <a:prstClr val="black"/>
                </a:solidFill>
                <a:effectLst/>
                <a:uLnTx/>
                <a:uFillTx/>
                <a:latin typeface="Arial Narrow" charset="0"/>
                <a:ea typeface="Arial Narrow" charset="0"/>
                <a:cs typeface="Arial Narrow" charset="0"/>
              </a:rPr>
              <a:t>Diabolos (King Sin) reigns over all</a:t>
            </a:r>
          </a:p>
        </p:txBody>
      </p:sp>
      <p:sp>
        <p:nvSpPr>
          <p:cNvPr id="24" name="TextBox 23"/>
          <p:cNvSpPr txBox="1"/>
          <p:nvPr/>
        </p:nvSpPr>
        <p:spPr>
          <a:xfrm>
            <a:off x="5045315" y="5093541"/>
            <a:ext cx="2803391" cy="31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40" b="0" i="0" u="none" strike="noStrike" kern="1200" cap="none" spc="0" normalizeH="0" baseline="0" noProof="0" dirty="0">
                <a:ln>
                  <a:noFill/>
                </a:ln>
                <a:solidFill>
                  <a:prstClr val="black"/>
                </a:solidFill>
                <a:effectLst/>
                <a:uLnTx/>
                <a:uFillTx/>
                <a:latin typeface="Calibri" panose="020F0502020204030204"/>
                <a:ea typeface="+mn-ea"/>
                <a:cs typeface="+mn-cs"/>
              </a:rPr>
              <a:t>All of Adam &amp; Eve’s offspring</a:t>
            </a:r>
          </a:p>
        </p:txBody>
      </p:sp>
      <p:sp>
        <p:nvSpPr>
          <p:cNvPr id="25" name="TextBox 24"/>
          <p:cNvSpPr txBox="1"/>
          <p:nvPr/>
        </p:nvSpPr>
        <p:spPr>
          <a:xfrm rot="19080000">
            <a:off x="8409771" y="3425398"/>
            <a:ext cx="443198" cy="1625616"/>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8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CRUCIFIXION</a:t>
            </a:r>
          </a:p>
        </p:txBody>
      </p:sp>
      <p:sp>
        <p:nvSpPr>
          <p:cNvPr id="28" name="TextBox 27"/>
          <p:cNvSpPr txBox="1"/>
          <p:nvPr/>
        </p:nvSpPr>
        <p:spPr>
          <a:xfrm rot="19087772">
            <a:off x="6980834" y="2165524"/>
            <a:ext cx="328231" cy="3047469"/>
          </a:xfrm>
          <a:prstGeom prst="rect">
            <a:avLst/>
          </a:prstGeom>
          <a:noFill/>
        </p:spPr>
        <p:txBody>
          <a:bodyPr vert="vert" wrap="square" rtlCol="0">
            <a:spAutoFit/>
          </a:bodyPr>
          <a:lstStyle/>
          <a:p>
            <a:pPr marL="0" marR="0" lvl="0" indent="0" algn="r" defTabSz="914400" rtl="0" eaLnBrk="1" fontAlgn="auto" latinLnBrk="0" hangingPunct="1">
              <a:lnSpc>
                <a:spcPts val="1104"/>
              </a:lnSpc>
              <a:spcBef>
                <a:spcPts val="0"/>
              </a:spcBef>
              <a:spcAft>
                <a:spcPts val="0"/>
              </a:spcAft>
              <a:buClrTx/>
              <a:buSzTx/>
              <a:buFontTx/>
              <a:buNone/>
              <a:tabLst/>
              <a:defRPr/>
            </a:pPr>
            <a:r>
              <a:rPr kumimoji="0" lang="en-GB" sz="1320" b="0" i="0" u="none" strike="noStrike" kern="1200" cap="none" spc="0" normalizeH="0" baseline="0" noProof="0" dirty="0">
                <a:ln>
                  <a:noFill/>
                </a:ln>
                <a:solidFill>
                  <a:prstClr val="black"/>
                </a:solidFill>
                <a:effectLst/>
                <a:uLnTx/>
                <a:uFillTx/>
                <a:latin typeface="Arial Narrow" charset="0"/>
                <a:ea typeface="Arial Narrow" charset="0"/>
                <a:cs typeface="Arial Narrow" charset="0"/>
              </a:rPr>
              <a:t>“Made SIN for us who knew no sin” 2 Cor. 5:21</a:t>
            </a:r>
          </a:p>
        </p:txBody>
      </p:sp>
      <p:sp>
        <p:nvSpPr>
          <p:cNvPr id="30" name="TextBox 29"/>
          <p:cNvSpPr txBox="1"/>
          <p:nvPr/>
        </p:nvSpPr>
        <p:spPr>
          <a:xfrm>
            <a:off x="2043822" y="2624292"/>
            <a:ext cx="1459054" cy="387798"/>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20" b="0" i="0" u="none" strike="noStrike" kern="1200" cap="none" spc="0" normalizeH="0" baseline="0" noProof="0" dirty="0">
                <a:ln>
                  <a:noFill/>
                </a:ln>
                <a:solidFill>
                  <a:prstClr val="black"/>
                </a:solidFill>
                <a:effectLst/>
                <a:uLnTx/>
                <a:uFillTx/>
                <a:latin typeface="Calibri" panose="020F0502020204030204"/>
                <a:ea typeface="+mn-ea"/>
                <a:cs typeface="+mn-cs"/>
              </a:rPr>
              <a:t>Genesis 3:15</a:t>
            </a:r>
          </a:p>
        </p:txBody>
      </p:sp>
      <p:sp>
        <p:nvSpPr>
          <p:cNvPr id="31" name="TextBox 30"/>
          <p:cNvSpPr txBox="1"/>
          <p:nvPr/>
        </p:nvSpPr>
        <p:spPr>
          <a:xfrm rot="19087772">
            <a:off x="1898176" y="2927817"/>
            <a:ext cx="387798" cy="2139251"/>
          </a:xfrm>
          <a:prstGeom prst="rect">
            <a:avLst/>
          </a:prstGeom>
          <a:noFill/>
        </p:spPr>
        <p:txBody>
          <a:bodyPr vert="vert"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2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Freewill </a:t>
            </a:r>
            <a:r>
              <a:rPr kumimoji="0" lang="mr-IN" sz="132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32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possible to sin</a:t>
            </a:r>
          </a:p>
        </p:txBody>
      </p:sp>
      <p:sp>
        <p:nvSpPr>
          <p:cNvPr id="32" name="TextBox 31"/>
          <p:cNvSpPr txBox="1"/>
          <p:nvPr/>
        </p:nvSpPr>
        <p:spPr>
          <a:xfrm rot="19087772">
            <a:off x="3872184" y="2886897"/>
            <a:ext cx="590931" cy="2139251"/>
          </a:xfrm>
          <a:prstGeom prst="rect">
            <a:avLst/>
          </a:prstGeom>
          <a:noFill/>
        </p:spPr>
        <p:txBody>
          <a:bodyPr vert="vert"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2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No longer direct </a:t>
            </a:r>
            <a:br>
              <a:rPr kumimoji="0" lang="en-GB" sz="132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32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fellowship with God</a:t>
            </a:r>
          </a:p>
        </p:txBody>
      </p:sp>
      <p:sp>
        <p:nvSpPr>
          <p:cNvPr id="33" name="TextBox 32"/>
          <p:cNvSpPr txBox="1"/>
          <p:nvPr/>
        </p:nvSpPr>
        <p:spPr>
          <a:xfrm rot="19087772">
            <a:off x="4670672" y="2128841"/>
            <a:ext cx="590931" cy="3004044"/>
          </a:xfrm>
          <a:prstGeom prst="rect">
            <a:avLst/>
          </a:prstGeom>
          <a:noFill/>
        </p:spPr>
        <p:txBody>
          <a:bodyPr vert="vert"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2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Hope of </a:t>
            </a:r>
            <a:r>
              <a:rPr kumimoji="0" lang="en-GB" sz="132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immortality </a:t>
            </a:r>
            <a:br>
              <a:rPr kumimoji="0" lang="en-GB" sz="132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br>
            <a:r>
              <a:rPr kumimoji="0" lang="en-GB" sz="132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involves suffering</a:t>
            </a:r>
            <a:endParaRPr kumimoji="0" lang="en-GB" sz="132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34" name="TextBox 33"/>
          <p:cNvSpPr txBox="1"/>
          <p:nvPr/>
        </p:nvSpPr>
        <p:spPr>
          <a:xfrm rot="19087772">
            <a:off x="4523516" y="2893671"/>
            <a:ext cx="387798" cy="2139251"/>
          </a:xfrm>
          <a:prstGeom prst="rect">
            <a:avLst/>
          </a:prstGeom>
          <a:noFill/>
        </p:spPr>
        <p:txBody>
          <a:bodyPr vert="vert"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2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Freewill </a:t>
            </a:r>
            <a:r>
              <a:rPr kumimoji="0" lang="mr-IN" sz="132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a:r>
            <a:r>
              <a:rPr kumimoji="0" lang="en-GB" sz="132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biased to sin</a:t>
            </a:r>
          </a:p>
        </p:txBody>
      </p:sp>
      <p:sp>
        <p:nvSpPr>
          <p:cNvPr id="35" name="TextBox 34"/>
          <p:cNvSpPr txBox="1"/>
          <p:nvPr/>
        </p:nvSpPr>
        <p:spPr>
          <a:xfrm rot="19087772">
            <a:off x="5357459" y="4812421"/>
            <a:ext cx="387798" cy="2698880"/>
          </a:xfrm>
          <a:prstGeom prst="rect">
            <a:avLst/>
          </a:prstGeom>
          <a:noFill/>
        </p:spPr>
        <p:txBody>
          <a:bodyPr vert="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20" b="0" i="0" u="none" strike="noStrike" kern="1200" cap="none" spc="0" normalizeH="0" baseline="0" noProof="0" dirty="0">
                <a:ln>
                  <a:noFill/>
                </a:ln>
                <a:solidFill>
                  <a:prstClr val="black"/>
                </a:solidFill>
                <a:effectLst/>
                <a:uLnTx/>
                <a:uFillTx/>
                <a:latin typeface="Arial Narrow" charset="0"/>
                <a:ea typeface="Arial Narrow" charset="0"/>
                <a:cs typeface="Arial Narrow" charset="0"/>
              </a:rPr>
              <a:t>Diabolos has power of death</a:t>
            </a:r>
          </a:p>
        </p:txBody>
      </p:sp>
      <p:sp>
        <p:nvSpPr>
          <p:cNvPr id="40" name="TextBox 39"/>
          <p:cNvSpPr txBox="1"/>
          <p:nvPr/>
        </p:nvSpPr>
        <p:spPr>
          <a:xfrm rot="19080000">
            <a:off x="7767557" y="2935842"/>
            <a:ext cx="443198" cy="2203200"/>
          </a:xfrm>
          <a:prstGeom prst="rect">
            <a:avLst/>
          </a:prstGeom>
        </p:spPr>
        <p:style>
          <a:lnRef idx="1">
            <a:schemeClr val="accent1"/>
          </a:lnRef>
          <a:fillRef idx="2">
            <a:schemeClr val="accent1"/>
          </a:fillRef>
          <a:effectRef idx="1">
            <a:schemeClr val="accent1"/>
          </a:effectRef>
          <a:fontRef idx="minor">
            <a:schemeClr val="dk1"/>
          </a:fontRef>
        </p:style>
        <p:txBody>
          <a:bodyPr vert="vert" wrap="square" rtlCol="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80" b="1" i="0" u="none" strike="noStrike" kern="1200" cap="none" spc="0" normalizeH="0" baseline="0" noProof="0" dirty="0">
                <a:ln>
                  <a:noFill/>
                </a:ln>
                <a:solidFill>
                  <a:srgbClr val="44546A"/>
                </a:solidFill>
                <a:effectLst/>
                <a:uLnTx/>
                <a:uFillTx/>
                <a:latin typeface="Arial" panose="020B0604020202020204" pitchFamily="34" charset="0"/>
                <a:ea typeface="+mn-ea"/>
                <a:cs typeface="Arial" panose="020B0604020202020204" pitchFamily="34" charset="0"/>
              </a:rPr>
              <a:t>Christ’s Obedience</a:t>
            </a:r>
          </a:p>
        </p:txBody>
      </p:sp>
      <p:sp>
        <p:nvSpPr>
          <p:cNvPr id="13" name="TextBox 12"/>
          <p:cNvSpPr txBox="1"/>
          <p:nvPr/>
        </p:nvSpPr>
        <p:spPr>
          <a:xfrm>
            <a:off x="1763084" y="5386272"/>
            <a:ext cx="2278417" cy="6093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80" b="0" i="0" u="none" strike="noStrike" kern="1200" cap="none" spc="0" normalizeH="0" baseline="0" noProof="0" dirty="0">
                <a:ln>
                  <a:noFill/>
                </a:ln>
                <a:solidFill>
                  <a:prstClr val="black"/>
                </a:solidFill>
                <a:effectLst/>
                <a:uLnTx/>
                <a:uFillTx/>
                <a:latin typeface="Calibri" panose="020F0502020204030204"/>
                <a:ea typeface="+mn-ea"/>
                <a:cs typeface="+mn-cs"/>
              </a:rPr>
              <a:t>“Very Good” </a:t>
            </a:r>
            <a:br>
              <a:rPr kumimoji="0" lang="en-GB" sz="1680" b="0"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GB" sz="1680" b="0" i="0" u="none" strike="noStrike" kern="1200" cap="none" spc="0" normalizeH="0" baseline="0" noProof="0" dirty="0">
                <a:ln>
                  <a:noFill/>
                </a:ln>
                <a:solidFill>
                  <a:prstClr val="black"/>
                </a:solidFill>
                <a:effectLst/>
                <a:uLnTx/>
                <a:uFillTx/>
                <a:latin typeface="Calibri" panose="020F0502020204030204"/>
                <a:ea typeface="+mn-ea"/>
                <a:cs typeface="+mn-cs"/>
              </a:rPr>
              <a:t>natural body of life</a:t>
            </a:r>
          </a:p>
        </p:txBody>
      </p:sp>
      <p:sp>
        <p:nvSpPr>
          <p:cNvPr id="23" name="TextBox 22"/>
          <p:cNvSpPr txBox="1"/>
          <p:nvPr/>
        </p:nvSpPr>
        <p:spPr>
          <a:xfrm>
            <a:off x="2022030" y="5078126"/>
            <a:ext cx="1335899" cy="3139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40" b="0" i="0" u="none" strike="noStrike" kern="1200" cap="none" spc="0" normalizeH="0" baseline="0" noProof="0" dirty="0">
                <a:ln>
                  <a:noFill/>
                </a:ln>
                <a:solidFill>
                  <a:prstClr val="black"/>
                </a:solidFill>
                <a:effectLst/>
                <a:uLnTx/>
                <a:uFillTx/>
                <a:latin typeface="Calibri" panose="020F0502020204030204"/>
                <a:ea typeface="+mn-ea"/>
                <a:cs typeface="+mn-cs"/>
              </a:rPr>
              <a:t>Adam &amp; Eve</a:t>
            </a:r>
          </a:p>
        </p:txBody>
      </p:sp>
      <p:sp>
        <p:nvSpPr>
          <p:cNvPr id="29" name="TextBox 28"/>
          <p:cNvSpPr txBox="1"/>
          <p:nvPr/>
        </p:nvSpPr>
        <p:spPr>
          <a:xfrm>
            <a:off x="1710265" y="1865034"/>
            <a:ext cx="1806648" cy="387798"/>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20" b="0" i="0" u="none" strike="noStrike" kern="1200" cap="none" spc="0" normalizeH="0" baseline="0" noProof="0" dirty="0">
                <a:ln>
                  <a:noFill/>
                </a:ln>
                <a:solidFill>
                  <a:prstClr val="black"/>
                </a:solidFill>
                <a:effectLst/>
                <a:uLnTx/>
                <a:uFillTx/>
                <a:latin typeface="Calibri" panose="020F0502020204030204"/>
                <a:ea typeface="+mn-ea"/>
                <a:cs typeface="+mn-cs"/>
              </a:rPr>
              <a:t>Romans 8:20-23</a:t>
            </a:r>
          </a:p>
        </p:txBody>
      </p:sp>
      <p:sp>
        <p:nvSpPr>
          <p:cNvPr id="36" name="TextBox 35"/>
          <p:cNvSpPr txBox="1"/>
          <p:nvPr/>
        </p:nvSpPr>
        <p:spPr>
          <a:xfrm>
            <a:off x="1768918" y="257974"/>
            <a:ext cx="1806648" cy="387798"/>
          </a:xfrm>
          <a:prstGeom prst="rect">
            <a:avLst/>
          </a:prstGeom>
          <a:solidFill>
            <a:schemeClr val="tx2"/>
          </a:solidFill>
        </p:spPr>
        <p:style>
          <a:lnRef idx="1">
            <a:schemeClr val="accent1"/>
          </a:lnRef>
          <a:fillRef idx="2">
            <a:schemeClr val="accent1"/>
          </a:fillRef>
          <a:effectRef idx="1">
            <a:schemeClr val="accent1"/>
          </a:effectRef>
          <a:fontRef idx="minor">
            <a:schemeClr val="dk1"/>
          </a:fontRef>
        </p:style>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920" b="0" i="0" u="none" strike="noStrike" kern="1200" cap="none" spc="0" normalizeH="0" baseline="0" noProof="0" dirty="0">
                <a:ln>
                  <a:noFill/>
                </a:ln>
                <a:solidFill>
                  <a:prstClr val="white"/>
                </a:solidFill>
                <a:effectLst/>
                <a:uLnTx/>
                <a:uFillTx/>
                <a:latin typeface="Calibri" panose="020F0502020204030204"/>
                <a:ea typeface="+mn-ea"/>
                <a:cs typeface="+mn-cs"/>
              </a:rPr>
              <a:t>Romans 5:12-21</a:t>
            </a:r>
          </a:p>
        </p:txBody>
      </p:sp>
      <p:sp>
        <p:nvSpPr>
          <p:cNvPr id="2" name="TextBox 1"/>
          <p:cNvSpPr txBox="1"/>
          <p:nvPr/>
        </p:nvSpPr>
        <p:spPr>
          <a:xfrm>
            <a:off x="3908419" y="263290"/>
            <a:ext cx="3358488" cy="1237262"/>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40" b="1" i="0" u="none" strike="noStrike" kern="1200" cap="none" spc="0" normalizeH="0" baseline="0" noProof="0" dirty="0">
                <a:ln w="6600">
                  <a:solidFill>
                    <a:srgbClr val="ED7D31"/>
                  </a:solidFill>
                  <a:prstDash val="solid"/>
                </a:ln>
                <a:solidFill>
                  <a:srgbClr val="FFFFFF"/>
                </a:solidFill>
                <a:effectLst>
                  <a:outerShdw dist="38100" dir="2700000" algn="tl" rotWithShape="0">
                    <a:srgbClr val="ED7D31"/>
                  </a:outerShdw>
                </a:effectLst>
                <a:uLnTx/>
                <a:uFillTx/>
                <a:latin typeface="Arial" charset="0"/>
                <a:ea typeface="Arial" charset="0"/>
                <a:cs typeface="Arial" charset="0"/>
              </a:rPr>
              <a:t>By One Man’s Sin</a:t>
            </a:r>
          </a:p>
          <a:p>
            <a:pPr marL="114300" marR="0" lvl="0" indent="-114300" algn="l" defTabSz="914400" rtl="0" eaLnBrk="1" fontAlgn="auto" latinLnBrk="0" hangingPunct="1">
              <a:lnSpc>
                <a:spcPct val="100000"/>
              </a:lnSpc>
              <a:spcBef>
                <a:spcPts val="0"/>
              </a:spcBef>
              <a:spcAft>
                <a:spcPts val="0"/>
              </a:spcAft>
              <a:buClrTx/>
              <a:buSzTx/>
              <a:buFont typeface="Arial" charset="0"/>
              <a:buChar char="•"/>
              <a:tabLst/>
              <a:defRPr/>
            </a:pPr>
            <a:r>
              <a:rPr kumimoji="0" lang="en-AU" sz="1200" b="0"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Sin entered into the word and death by sin (v12)</a:t>
            </a:r>
          </a:p>
          <a:p>
            <a:pPr marL="114300" marR="0" lvl="0" indent="-114300" algn="l" defTabSz="914400" rtl="0" eaLnBrk="1" fontAlgn="auto" latinLnBrk="0" hangingPunct="1">
              <a:lnSpc>
                <a:spcPct val="100000"/>
              </a:lnSpc>
              <a:spcBef>
                <a:spcPts val="0"/>
              </a:spcBef>
              <a:spcAft>
                <a:spcPts val="0"/>
              </a:spcAft>
              <a:buClrTx/>
              <a:buSzTx/>
              <a:buFont typeface="Arial" charset="0"/>
              <a:buChar char="•"/>
              <a:tabLst/>
              <a:defRPr/>
            </a:pPr>
            <a:r>
              <a:rPr kumimoji="0" lang="en-AU" sz="1200" b="0"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Death reigned by one (v17)</a:t>
            </a:r>
          </a:p>
          <a:p>
            <a:pPr marL="114300" marR="0" lvl="0" indent="-114300" algn="l" defTabSz="914400" rtl="0" eaLnBrk="1" fontAlgn="auto" latinLnBrk="0" hangingPunct="1">
              <a:lnSpc>
                <a:spcPct val="100000"/>
              </a:lnSpc>
              <a:spcBef>
                <a:spcPts val="0"/>
              </a:spcBef>
              <a:spcAft>
                <a:spcPts val="0"/>
              </a:spcAft>
              <a:buClrTx/>
              <a:buSzTx/>
              <a:buFont typeface="Arial" charset="0"/>
              <a:buChar char="•"/>
              <a:tabLst/>
              <a:defRPr/>
            </a:pPr>
            <a:r>
              <a:rPr kumimoji="0" lang="en-AU" sz="1200" b="0"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Judgement came upon all men to condemnation (v18)</a:t>
            </a:r>
          </a:p>
          <a:p>
            <a:pPr marL="114300" marR="0" lvl="0" indent="-114300" algn="l" defTabSz="914400" rtl="0" eaLnBrk="1" fontAlgn="auto" latinLnBrk="0" hangingPunct="1">
              <a:lnSpc>
                <a:spcPct val="100000"/>
              </a:lnSpc>
              <a:spcBef>
                <a:spcPts val="0"/>
              </a:spcBef>
              <a:spcAft>
                <a:spcPts val="0"/>
              </a:spcAft>
              <a:buClrTx/>
              <a:buSzTx/>
              <a:buFont typeface="Arial" charset="0"/>
              <a:buChar char="•"/>
              <a:tabLst/>
              <a:defRPr/>
            </a:pPr>
            <a:r>
              <a:rPr kumimoji="0" lang="en-AU" sz="1200" b="0"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Many were made sinners (v19)</a:t>
            </a:r>
          </a:p>
          <a:p>
            <a:pPr marL="114300" marR="0" lvl="0" indent="-114300" algn="l" defTabSz="914400" rtl="0" eaLnBrk="1" fontAlgn="auto" latinLnBrk="0" hangingPunct="1">
              <a:lnSpc>
                <a:spcPct val="100000"/>
              </a:lnSpc>
              <a:spcBef>
                <a:spcPts val="0"/>
              </a:spcBef>
              <a:spcAft>
                <a:spcPts val="0"/>
              </a:spcAft>
              <a:buClrTx/>
              <a:buSzTx/>
              <a:buFont typeface="Arial" charset="0"/>
              <a:buChar char="•"/>
              <a:tabLst/>
              <a:defRPr/>
            </a:pPr>
            <a:r>
              <a:rPr kumimoji="0" lang="en-AU" sz="1200" b="0"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Sin has reigned unto death (v21)</a:t>
            </a:r>
          </a:p>
        </p:txBody>
      </p:sp>
      <p:sp>
        <p:nvSpPr>
          <p:cNvPr id="37" name="TextBox 36"/>
          <p:cNvSpPr txBox="1"/>
          <p:nvPr/>
        </p:nvSpPr>
        <p:spPr>
          <a:xfrm>
            <a:off x="7592369" y="278364"/>
            <a:ext cx="3449928" cy="1237262"/>
          </a:xfrm>
          <a:prstGeom prst="rect">
            <a:avLst/>
          </a:prstGeom>
          <a:solidFill>
            <a:schemeClr val="tx2">
              <a:lumMod val="75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40" b="1" i="0" u="none" strike="noStrike" kern="1200" cap="none" spc="0" normalizeH="0" baseline="0" noProof="0" dirty="0">
                <a:ln w="6600">
                  <a:solidFill>
                    <a:srgbClr val="A5A5A5"/>
                  </a:solidFill>
                  <a:prstDash val="solid"/>
                </a:ln>
                <a:solidFill>
                  <a:srgbClr val="FFFFFF"/>
                </a:solidFill>
                <a:effectLst>
                  <a:outerShdw dist="38100" dir="2700000" algn="tl" rotWithShape="0">
                    <a:srgbClr val="ED7D31"/>
                  </a:outerShdw>
                </a:effectLst>
                <a:uLnTx/>
                <a:uFillTx/>
                <a:latin typeface="Arial" charset="0"/>
                <a:ea typeface="Arial" charset="0"/>
                <a:cs typeface="Arial" charset="0"/>
              </a:rPr>
              <a:t>By One Man’s Righteousness</a:t>
            </a:r>
          </a:p>
          <a:p>
            <a:pPr marL="114300" marR="0" lvl="0" indent="-114300" algn="l" defTabSz="914400" rtl="0" eaLnBrk="1" fontAlgn="auto" latinLnBrk="0" hangingPunct="1">
              <a:lnSpc>
                <a:spcPct val="100000"/>
              </a:lnSpc>
              <a:spcBef>
                <a:spcPts val="0"/>
              </a:spcBef>
              <a:spcAft>
                <a:spcPts val="0"/>
              </a:spcAft>
              <a:buClrTx/>
              <a:buSzTx/>
              <a:buFont typeface="Arial" charset="0"/>
              <a:buChar char="•"/>
              <a:tabLst/>
              <a:defRPr/>
            </a:pPr>
            <a:r>
              <a:rPr kumimoji="0" lang="en-AU" sz="1200" b="0"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they which receive abundance of grace and of the gift of righteousness shall reign in life (v17)</a:t>
            </a:r>
          </a:p>
          <a:p>
            <a:pPr marL="114300" marR="0" lvl="0" indent="-114300" algn="l" defTabSz="914400" rtl="0" eaLnBrk="1" fontAlgn="auto" latinLnBrk="0" hangingPunct="1">
              <a:lnSpc>
                <a:spcPct val="100000"/>
              </a:lnSpc>
              <a:spcBef>
                <a:spcPts val="0"/>
              </a:spcBef>
              <a:spcAft>
                <a:spcPts val="0"/>
              </a:spcAft>
              <a:buClrTx/>
              <a:buSzTx/>
              <a:buFont typeface="Arial" charset="0"/>
              <a:buChar char="•"/>
              <a:tabLst/>
              <a:defRPr/>
            </a:pPr>
            <a:r>
              <a:rPr kumimoji="0" lang="en-AU" sz="1200" b="0"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free gift came upon all men unto justification of life (v18)</a:t>
            </a:r>
          </a:p>
          <a:p>
            <a:pPr marL="114300" marR="0" lvl="0" indent="-114300" algn="l" defTabSz="914400" rtl="0" eaLnBrk="1" fontAlgn="auto" latinLnBrk="0" hangingPunct="1">
              <a:lnSpc>
                <a:spcPct val="100000"/>
              </a:lnSpc>
              <a:spcBef>
                <a:spcPts val="0"/>
              </a:spcBef>
              <a:spcAft>
                <a:spcPts val="0"/>
              </a:spcAft>
              <a:buClrTx/>
              <a:buSzTx/>
              <a:buFont typeface="Arial" charset="0"/>
              <a:buChar char="•"/>
              <a:tabLst/>
              <a:defRPr/>
            </a:pPr>
            <a:r>
              <a:rPr kumimoji="0" lang="en-AU" sz="1200" b="0"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shall many be made righteous(v19)</a:t>
            </a:r>
          </a:p>
          <a:p>
            <a:pPr marL="114300" marR="0" lvl="0" indent="-114300" algn="l" defTabSz="914400" rtl="0" eaLnBrk="1" fontAlgn="auto" latinLnBrk="0" hangingPunct="1">
              <a:lnSpc>
                <a:spcPct val="100000"/>
              </a:lnSpc>
              <a:spcBef>
                <a:spcPts val="0"/>
              </a:spcBef>
              <a:spcAft>
                <a:spcPts val="0"/>
              </a:spcAft>
              <a:buClrTx/>
              <a:buSzTx/>
              <a:buFont typeface="Arial" charset="0"/>
              <a:buChar char="•"/>
              <a:tabLst/>
              <a:defRPr/>
            </a:pPr>
            <a:r>
              <a:rPr kumimoji="0" lang="en-AU" sz="1200" b="0" i="0" u="none" strike="noStrike" kern="1200" cap="none" spc="0" normalizeH="0" baseline="0" noProof="0" dirty="0">
                <a:ln>
                  <a:noFill/>
                </a:ln>
                <a:solidFill>
                  <a:prstClr val="white"/>
                </a:solidFill>
                <a:effectLst/>
                <a:uLnTx/>
                <a:uFillTx/>
                <a:latin typeface="Arial Narrow" charset="0"/>
                <a:ea typeface="Arial Narrow" charset="0"/>
                <a:cs typeface="Arial Narrow" charset="0"/>
              </a:rPr>
              <a:t>grace reigns through righteousness unto eternal life(v21) </a:t>
            </a:r>
          </a:p>
        </p:txBody>
      </p:sp>
      <p:sp>
        <p:nvSpPr>
          <p:cNvPr id="39" name="TextBox 38"/>
          <p:cNvSpPr txBox="1"/>
          <p:nvPr/>
        </p:nvSpPr>
        <p:spPr>
          <a:xfrm>
            <a:off x="7592369" y="1717452"/>
            <a:ext cx="3423578" cy="6740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6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that creation will be set free from bondage of corruption into the glorious liberty of the children of God … redemption of our bodies.</a:t>
            </a:r>
          </a:p>
        </p:txBody>
      </p:sp>
      <p:sp>
        <p:nvSpPr>
          <p:cNvPr id="3" name="TextBox 2"/>
          <p:cNvSpPr txBox="1"/>
          <p:nvPr/>
        </p:nvSpPr>
        <p:spPr>
          <a:xfrm>
            <a:off x="8987246" y="3312296"/>
            <a:ext cx="2749836" cy="904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20" b="0" i="0" u="none" strike="noStrike" kern="1200" cap="none" spc="0" normalizeH="0" baseline="0" noProof="0" dirty="0">
                <a:ln>
                  <a:noFill/>
                </a:ln>
                <a:solidFill>
                  <a:prstClr val="black"/>
                </a:solidFill>
                <a:effectLst/>
                <a:uLnTx/>
                <a:uFillTx/>
                <a:latin typeface="Calibri" panose="020F0502020204030204"/>
                <a:ea typeface="+mn-ea"/>
                <a:cs typeface="+mn-cs"/>
              </a:rPr>
              <a:t>Heb. 2:14 </a:t>
            </a:r>
            <a:r>
              <a:rPr kumimoji="0" lang="en-US" sz="1320" b="0" i="1" u="none" strike="noStrike" kern="1200" cap="none" spc="0" normalizeH="0" baseline="0" noProof="0" dirty="0">
                <a:ln>
                  <a:noFill/>
                </a:ln>
                <a:solidFill>
                  <a:prstClr val="black"/>
                </a:solidFill>
                <a:effectLst/>
                <a:uLnTx/>
                <a:uFillTx/>
                <a:latin typeface="Calibri" panose="020F0502020204030204"/>
                <a:ea typeface="+mn-ea"/>
                <a:cs typeface="+mn-cs"/>
              </a:rPr>
              <a:t>[partook of flesh and blood] </a:t>
            </a:r>
            <a:r>
              <a:rPr kumimoji="0" lang="mr-IN" sz="1320" b="0" i="1" u="none" strike="noStrike" kern="1200" cap="none" spc="0" normalizeH="0" baseline="0" noProof="0" dirty="0">
                <a:ln>
                  <a:noFill/>
                </a:ln>
                <a:solidFill>
                  <a:prstClr val="black"/>
                </a:solidFill>
                <a:effectLst/>
                <a:uLnTx/>
                <a:uFillTx/>
                <a:latin typeface="Calibri" panose="020F0502020204030204"/>
                <a:ea typeface="+mn-ea"/>
                <a:cs typeface="Mangal" panose="02040503050203030202" pitchFamily="18" charset="0"/>
              </a:rPr>
              <a:t>…</a:t>
            </a:r>
            <a:r>
              <a:rPr kumimoji="0" lang="en-US" sz="1320" b="0" i="1" u="none" strike="noStrike" kern="1200" cap="none" spc="0" normalizeH="0" baseline="0" noProof="0" dirty="0">
                <a:ln>
                  <a:noFill/>
                </a:ln>
                <a:solidFill>
                  <a:prstClr val="black"/>
                </a:solidFill>
                <a:effectLst/>
                <a:uLnTx/>
                <a:uFillTx/>
                <a:latin typeface="Calibri" panose="020F0502020204030204"/>
                <a:ea typeface="+mn-ea"/>
                <a:cs typeface="+mn-cs"/>
              </a:rPr>
              <a:t>that </a:t>
            </a:r>
            <a:r>
              <a:rPr kumimoji="0" lang="en-US" sz="1320" b="1" i="1" u="none" strike="noStrike" kern="1200" cap="none" spc="0" normalizeH="0" baseline="0" noProof="0" dirty="0">
                <a:ln>
                  <a:noFill/>
                </a:ln>
                <a:solidFill>
                  <a:prstClr val="black"/>
                </a:solidFill>
                <a:effectLst/>
                <a:uLnTx/>
                <a:uFillTx/>
                <a:latin typeface="Calibri" panose="020F0502020204030204"/>
                <a:ea typeface="+mn-ea"/>
                <a:cs typeface="+mn-cs"/>
              </a:rPr>
              <a:t>through death</a:t>
            </a:r>
            <a:r>
              <a:rPr kumimoji="0" lang="en-US" sz="1320" b="0" i="1" u="none" strike="noStrike" kern="1200" cap="none" spc="0" normalizeH="0" baseline="0" noProof="0" dirty="0">
                <a:ln>
                  <a:noFill/>
                </a:ln>
                <a:solidFill>
                  <a:prstClr val="black"/>
                </a:solidFill>
                <a:effectLst/>
                <a:uLnTx/>
                <a:uFillTx/>
                <a:latin typeface="Calibri" panose="020F0502020204030204"/>
                <a:ea typeface="+mn-ea"/>
                <a:cs typeface="+mn-cs"/>
              </a:rPr>
              <a:t> he might </a:t>
            </a:r>
            <a:r>
              <a:rPr kumimoji="0" lang="en-US" sz="1320" b="1" i="1" u="none" strike="noStrike" kern="1200" cap="none" spc="0" normalizeH="0" baseline="0" noProof="0" dirty="0">
                <a:ln>
                  <a:noFill/>
                </a:ln>
                <a:solidFill>
                  <a:prstClr val="black"/>
                </a:solidFill>
                <a:effectLst/>
                <a:uLnTx/>
                <a:uFillTx/>
                <a:latin typeface="Calibri" panose="020F0502020204030204"/>
                <a:ea typeface="+mn-ea"/>
                <a:cs typeface="+mn-cs"/>
              </a:rPr>
              <a:t>destroy him that had the power of death, that is, THE Devil</a:t>
            </a:r>
            <a:r>
              <a:rPr kumimoji="0" lang="en-US" sz="1320" b="0" i="1"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n-AU" sz="132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TextBox 40"/>
          <p:cNvSpPr txBox="1"/>
          <p:nvPr/>
        </p:nvSpPr>
        <p:spPr>
          <a:xfrm>
            <a:off x="9857961" y="5042660"/>
            <a:ext cx="2104765" cy="9048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72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Rom 8:3 </a:t>
            </a:r>
            <a:r>
              <a:rPr kumimoji="0" lang="en-US" sz="1320" b="0" i="0" u="none" strike="noStrike" kern="1200" cap="none" spc="0" normalizeH="0" baseline="0" noProof="0" dirty="0">
                <a:ln>
                  <a:noFill/>
                </a:ln>
                <a:solidFill>
                  <a:prstClr val="black"/>
                </a:solidFill>
                <a:effectLst/>
                <a:uLnTx/>
                <a:uFillTx/>
                <a:latin typeface="Calibri" panose="020F0502020204030204"/>
                <a:ea typeface="+mn-ea"/>
                <a:cs typeface="+mn-cs"/>
              </a:rPr>
              <a:t>God sending his own Son in the </a:t>
            </a: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likeness of sinful flesh</a:t>
            </a:r>
            <a:r>
              <a:rPr kumimoji="0" lang="en-US" sz="1320" b="0" i="0" u="none" strike="noStrike" kern="1200" cap="none" spc="0" normalizeH="0" baseline="0" noProof="0" dirty="0">
                <a:ln>
                  <a:noFill/>
                </a:ln>
                <a:solidFill>
                  <a:prstClr val="black"/>
                </a:solidFill>
                <a:effectLst/>
                <a:uLnTx/>
                <a:uFillTx/>
                <a:latin typeface="Calibri" panose="020F0502020204030204"/>
                <a:ea typeface="+mn-ea"/>
                <a:cs typeface="+mn-cs"/>
              </a:rPr>
              <a:t>, and for sin, </a:t>
            </a: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condemned SIN in the flesh</a:t>
            </a:r>
            <a:endParaRPr kumimoji="0" lang="en-AU" sz="132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TextBox 41"/>
          <p:cNvSpPr txBox="1"/>
          <p:nvPr/>
        </p:nvSpPr>
        <p:spPr>
          <a:xfrm>
            <a:off x="9285668" y="4209382"/>
            <a:ext cx="2041111" cy="7017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720"/>
              </a:spcBef>
              <a:spcAft>
                <a:spcPts val="0"/>
              </a:spcAft>
              <a:buClrTx/>
              <a:buSzTx/>
              <a:buFontTx/>
              <a:buNone/>
              <a:tabLst/>
              <a:defRPr/>
            </a:pP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Heb 9:26 </a:t>
            </a:r>
            <a:r>
              <a:rPr kumimoji="0" lang="en-US" sz="1320" b="0" i="0" u="none" strike="noStrike" kern="1200" cap="none" spc="0" normalizeH="0" baseline="0" noProof="0" dirty="0">
                <a:ln>
                  <a:noFill/>
                </a:ln>
                <a:solidFill>
                  <a:prstClr val="black"/>
                </a:solidFill>
                <a:effectLst/>
                <a:uLnTx/>
                <a:uFillTx/>
                <a:latin typeface="Calibri" panose="020F0502020204030204"/>
                <a:ea typeface="+mn-ea"/>
                <a:cs typeface="+mn-cs"/>
              </a:rPr>
              <a:t>… he [Jesus] appeared </a:t>
            </a:r>
            <a:r>
              <a:rPr kumimoji="0" lang="en-US" sz="1320" b="1" i="0" u="none" strike="noStrike" kern="1200" cap="none" spc="0" normalizeH="0" baseline="0" noProof="0" dirty="0">
                <a:ln>
                  <a:noFill/>
                </a:ln>
                <a:solidFill>
                  <a:prstClr val="black"/>
                </a:solidFill>
                <a:effectLst/>
                <a:uLnTx/>
                <a:uFillTx/>
                <a:latin typeface="Calibri" panose="020F0502020204030204"/>
                <a:ea typeface="+mn-ea"/>
                <a:cs typeface="+mn-cs"/>
              </a:rPr>
              <a:t>to put away SIN </a:t>
            </a:r>
            <a:r>
              <a:rPr kumimoji="0" lang="en-US" sz="1320" b="0" i="0" u="none" strike="noStrike" kern="1200" cap="none" spc="0" normalizeH="0" baseline="0" noProof="0" dirty="0">
                <a:ln>
                  <a:noFill/>
                </a:ln>
                <a:solidFill>
                  <a:prstClr val="black"/>
                </a:solidFill>
                <a:effectLst/>
                <a:uLnTx/>
                <a:uFillTx/>
                <a:latin typeface="Calibri" panose="020F0502020204030204"/>
                <a:ea typeface="+mn-ea"/>
                <a:cs typeface="+mn-cs"/>
              </a:rPr>
              <a:t>by the sacrifice of himself.</a:t>
            </a:r>
            <a:endParaRPr kumimoji="0" lang="en-AU" sz="132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TextBox 42"/>
          <p:cNvSpPr txBox="1"/>
          <p:nvPr/>
        </p:nvSpPr>
        <p:spPr>
          <a:xfrm>
            <a:off x="9880659" y="6081038"/>
            <a:ext cx="2191870" cy="4985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720"/>
              </a:spcBef>
              <a:spcAft>
                <a:spcPts val="0"/>
              </a:spcAft>
              <a:buClrTx/>
              <a:buSzTx/>
              <a:buFontTx/>
              <a:buNone/>
              <a:tabLst/>
              <a:defRPr/>
            </a:pPr>
            <a:r>
              <a:rPr kumimoji="0" lang="en-GB" sz="1320" b="1" i="0" u="none" strike="noStrike" kern="1200" cap="none" spc="0" normalizeH="0" baseline="0" noProof="0" dirty="0">
                <a:ln>
                  <a:noFill/>
                </a:ln>
                <a:solidFill>
                  <a:prstClr val="black"/>
                </a:solidFill>
                <a:effectLst/>
                <a:uLnTx/>
                <a:uFillTx/>
                <a:latin typeface="Calibri" panose="020F0502020204030204"/>
                <a:ea typeface="+mn-ea"/>
                <a:cs typeface="+mn-cs"/>
              </a:rPr>
              <a:t>Rom. 6:10  </a:t>
            </a:r>
            <a:r>
              <a:rPr kumimoji="0" lang="en-GB" sz="1320" b="0" i="0" u="none" strike="noStrike" kern="1200" cap="none" spc="0" normalizeH="0" baseline="0" noProof="0" dirty="0">
                <a:ln>
                  <a:noFill/>
                </a:ln>
                <a:solidFill>
                  <a:prstClr val="black"/>
                </a:solidFill>
                <a:effectLst/>
                <a:uLnTx/>
                <a:uFillTx/>
                <a:latin typeface="Calibri" panose="020F0502020204030204"/>
                <a:ea typeface="+mn-ea"/>
                <a:cs typeface="+mn-cs"/>
              </a:rPr>
              <a:t>For in that he died, he died unto </a:t>
            </a:r>
            <a:r>
              <a:rPr kumimoji="0" lang="en-GB" sz="1320" b="1" i="0" u="none" strike="noStrike" kern="1200" cap="none" spc="0" normalizeH="0" baseline="0" noProof="0" dirty="0">
                <a:ln>
                  <a:noFill/>
                </a:ln>
                <a:solidFill>
                  <a:prstClr val="black"/>
                </a:solidFill>
                <a:effectLst/>
                <a:uLnTx/>
                <a:uFillTx/>
                <a:latin typeface="Calibri" panose="020F0502020204030204"/>
                <a:ea typeface="+mn-ea"/>
                <a:cs typeface="+mn-cs"/>
              </a:rPr>
              <a:t>SIN</a:t>
            </a:r>
            <a:r>
              <a:rPr kumimoji="0" lang="en-GB" sz="1320" b="0" i="0" u="none" strike="noStrike" kern="1200" cap="none" spc="0" normalizeH="0" baseline="0" noProof="0" dirty="0">
                <a:ln>
                  <a:noFill/>
                </a:ln>
                <a:solidFill>
                  <a:prstClr val="black"/>
                </a:solidFill>
                <a:effectLst/>
                <a:uLnTx/>
                <a:uFillTx/>
                <a:latin typeface="Calibri" panose="020F0502020204030204"/>
                <a:ea typeface="+mn-ea"/>
                <a:cs typeface="+mn-cs"/>
              </a:rPr>
              <a:t> once:</a:t>
            </a:r>
            <a:endParaRPr kumimoji="0" lang="en-AU" sz="132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TextBox 44"/>
          <p:cNvSpPr txBox="1"/>
          <p:nvPr/>
        </p:nvSpPr>
        <p:spPr>
          <a:xfrm rot="19087772">
            <a:off x="6496080" y="2549592"/>
            <a:ext cx="387798" cy="2617645"/>
          </a:xfrm>
          <a:prstGeom prst="rect">
            <a:avLst/>
          </a:prstGeom>
          <a:noFill/>
        </p:spPr>
        <p:txBody>
          <a:bodyPr vert="vert"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20" b="0" i="0" u="none" strike="noStrike" kern="1200" cap="none" spc="0" normalizeH="0" baseline="0" noProof="0" dirty="0">
                <a:ln>
                  <a:noFill/>
                </a:ln>
                <a:solidFill>
                  <a:prstClr val="black"/>
                </a:solidFill>
                <a:effectLst/>
                <a:uLnTx/>
                <a:uFillTx/>
                <a:latin typeface="Arial Narrow" charset="0"/>
                <a:ea typeface="Arial Narrow" charset="0"/>
                <a:cs typeface="Arial Narrow" charset="0"/>
              </a:rPr>
              <a:t>Jesus: “tempted of the Devil” (Matt. 4:1) </a:t>
            </a:r>
          </a:p>
        </p:txBody>
      </p:sp>
      <p:sp>
        <p:nvSpPr>
          <p:cNvPr id="47" name="TextBox 46"/>
          <p:cNvSpPr txBox="1"/>
          <p:nvPr/>
        </p:nvSpPr>
        <p:spPr>
          <a:xfrm rot="19087772">
            <a:off x="6758888" y="2396594"/>
            <a:ext cx="387798" cy="2799478"/>
          </a:xfrm>
          <a:prstGeom prst="rect">
            <a:avLst/>
          </a:prstGeom>
          <a:noFill/>
        </p:spPr>
        <p:txBody>
          <a:bodyPr vert="vert"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320" b="0" i="0" u="none" strike="noStrike" kern="1200" cap="none" spc="0" normalizeH="0" baseline="0" noProof="0" dirty="0">
                <a:ln>
                  <a:noFill/>
                </a:ln>
                <a:solidFill>
                  <a:prstClr val="black"/>
                </a:solidFill>
                <a:effectLst/>
                <a:uLnTx/>
                <a:uFillTx/>
                <a:latin typeface="Arial Narrow" charset="0"/>
                <a:ea typeface="Arial Narrow" charset="0"/>
                <a:cs typeface="Arial Narrow" charset="0"/>
              </a:rPr>
              <a:t>“In all points tempted as we are” (Heb. 4:15)</a:t>
            </a:r>
          </a:p>
        </p:txBody>
      </p:sp>
      <p:sp>
        <p:nvSpPr>
          <p:cNvPr id="4" name="TextBox 3">
            <a:extLst>
              <a:ext uri="{FF2B5EF4-FFF2-40B4-BE49-F238E27FC236}">
                <a16:creationId xmlns:a16="http://schemas.microsoft.com/office/drawing/2014/main" id="{544F2686-FC20-5346-82C3-EDF403C627E6}"/>
              </a:ext>
            </a:extLst>
          </p:cNvPr>
          <p:cNvSpPr txBox="1"/>
          <p:nvPr/>
        </p:nvSpPr>
        <p:spPr>
          <a:xfrm>
            <a:off x="3763955" y="4886640"/>
            <a:ext cx="461665" cy="1477328"/>
          </a:xfrm>
          <a:prstGeom prst="rect">
            <a:avLst/>
          </a:prstGeom>
        </p:spPr>
        <p:style>
          <a:lnRef idx="1">
            <a:schemeClr val="dk1"/>
          </a:lnRef>
          <a:fillRef idx="3">
            <a:schemeClr val="dk1"/>
          </a:fillRef>
          <a:effectRef idx="2">
            <a:schemeClr val="dk1"/>
          </a:effectRef>
          <a:fontRef idx="minor">
            <a:schemeClr val="lt1"/>
          </a:fontRef>
        </p:style>
        <p:txBody>
          <a:bodyPr vert="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Devil   Enters</a:t>
            </a:r>
          </a:p>
        </p:txBody>
      </p:sp>
      <p:sp>
        <p:nvSpPr>
          <p:cNvPr id="44" name="TextBox 43">
            <a:extLst>
              <a:ext uri="{FF2B5EF4-FFF2-40B4-BE49-F238E27FC236}">
                <a16:creationId xmlns:a16="http://schemas.microsoft.com/office/drawing/2014/main" id="{7345DCDA-DDF7-4348-8FA2-DFFBB423A1F1}"/>
              </a:ext>
            </a:extLst>
          </p:cNvPr>
          <p:cNvSpPr txBox="1"/>
          <p:nvPr/>
        </p:nvSpPr>
        <p:spPr>
          <a:xfrm>
            <a:off x="8321192" y="4875453"/>
            <a:ext cx="461665" cy="1802950"/>
          </a:xfrm>
          <a:prstGeom prst="rect">
            <a:avLst/>
          </a:prstGeom>
        </p:spPr>
        <p:style>
          <a:lnRef idx="1">
            <a:schemeClr val="dk1"/>
          </a:lnRef>
          <a:fillRef idx="3">
            <a:schemeClr val="dk1"/>
          </a:fillRef>
          <a:effectRef idx="2">
            <a:schemeClr val="dk1"/>
          </a:effectRef>
          <a:fontRef idx="minor">
            <a:schemeClr val="lt1"/>
          </a:fontRef>
        </p:style>
        <p:txBody>
          <a:bodyPr vert="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800" b="0" i="0" u="none" strike="noStrike" kern="1200" cap="none" spc="0" normalizeH="0" baseline="0" noProof="0" dirty="0">
                <a:ln>
                  <a:noFill/>
                </a:ln>
                <a:solidFill>
                  <a:prstClr val="white"/>
                </a:solidFill>
                <a:effectLst/>
                <a:uLnTx/>
                <a:uFillTx/>
                <a:latin typeface="Calibri" panose="020F0502020204030204"/>
                <a:ea typeface="+mn-ea"/>
                <a:cs typeface="+mn-cs"/>
              </a:rPr>
              <a:t>Devil   Destroyed</a:t>
            </a:r>
          </a:p>
        </p:txBody>
      </p:sp>
    </p:spTree>
    <p:extLst>
      <p:ext uri="{BB962C8B-B14F-4D97-AF65-F5344CB8AC3E}">
        <p14:creationId xmlns:p14="http://schemas.microsoft.com/office/powerpoint/2010/main" val="20138891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428243738"/>
              </p:ext>
            </p:extLst>
          </p:nvPr>
        </p:nvGraphicFramePr>
        <p:xfrm>
          <a:off x="128337" y="457776"/>
          <a:ext cx="5085347" cy="5846771"/>
        </p:xfrm>
        <a:graphic>
          <a:graphicData uri="http://schemas.openxmlformats.org/drawingml/2006/table">
            <a:tbl>
              <a:tblPr firstRow="1" bandRow="1">
                <a:tableStyleId>{93296810-A885-4BE3-A3E7-6D5BEEA58F35}</a:tableStyleId>
              </a:tblPr>
              <a:tblGrid>
                <a:gridCol w="5085347">
                  <a:extLst>
                    <a:ext uri="{9D8B030D-6E8A-4147-A177-3AD203B41FA5}">
                      <a16:colId xmlns:a16="http://schemas.microsoft.com/office/drawing/2014/main" val="20000"/>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400" b="1" dirty="0">
                          <a:solidFill>
                            <a:srgbClr val="000000"/>
                          </a:solidFill>
                          <a:effectLst/>
                          <a:latin typeface="Arial" charset="0"/>
                          <a:ea typeface="Times New Roman" charset="0"/>
                        </a:rPr>
                        <a:t>BASF 28 — </a:t>
                      </a:r>
                      <a:r>
                        <a:rPr lang="en-GB" sz="2400" dirty="0">
                          <a:solidFill>
                            <a:srgbClr val="000000"/>
                          </a:solidFill>
                          <a:effectLst/>
                          <a:latin typeface="Arial" charset="0"/>
                          <a:ea typeface="Times New Roman" charset="0"/>
                        </a:rPr>
                        <a:t>That the mission of the Kingdom will be</a:t>
                      </a:r>
                      <a:r>
                        <a:rPr lang="en-GB" sz="2400" b="1" dirty="0">
                          <a:solidFill>
                            <a:srgbClr val="000000"/>
                          </a:solidFill>
                          <a:effectLst/>
                          <a:latin typeface="Arial" charset="0"/>
                          <a:ea typeface="Times New Roman" charset="0"/>
                        </a:rPr>
                        <a:t> to subdue all enemies, and finally death itself, </a:t>
                      </a:r>
                      <a:r>
                        <a:rPr lang="en-GB" sz="2400" dirty="0">
                          <a:solidFill>
                            <a:srgbClr val="000000"/>
                          </a:solidFill>
                          <a:effectLst/>
                          <a:latin typeface="Arial" charset="0"/>
                          <a:ea typeface="Times New Roman" charset="0"/>
                        </a:rPr>
                        <a:t>by opening up the way of life to the nations, which they will enter by faith, during the thousand years, and (in reality) at their close.</a:t>
                      </a:r>
                      <a:r>
                        <a:rPr lang="en-GB" sz="2400" dirty="0">
                          <a:effectLst/>
                        </a:rPr>
                        <a:t> </a:t>
                      </a:r>
                      <a:endParaRPr lang="en-US" sz="240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537398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8206409"/>
              </p:ext>
            </p:extLst>
          </p:nvPr>
        </p:nvGraphicFramePr>
        <p:xfrm>
          <a:off x="128337" y="457776"/>
          <a:ext cx="11903242" cy="5846771"/>
        </p:xfrm>
        <a:graphic>
          <a:graphicData uri="http://schemas.openxmlformats.org/drawingml/2006/table">
            <a:tbl>
              <a:tblPr firstRow="1" bandRow="1">
                <a:tableStyleId>{93296810-A885-4BE3-A3E7-6D5BEEA58F35}</a:tableStyleId>
              </a:tblPr>
              <a:tblGrid>
                <a:gridCol w="5085347">
                  <a:extLst>
                    <a:ext uri="{9D8B030D-6E8A-4147-A177-3AD203B41FA5}">
                      <a16:colId xmlns:a16="http://schemas.microsoft.com/office/drawing/2014/main" val="20000"/>
                    </a:ext>
                  </a:extLst>
                </a:gridCol>
                <a:gridCol w="6817895">
                  <a:extLst>
                    <a:ext uri="{9D8B030D-6E8A-4147-A177-3AD203B41FA5}">
                      <a16:colId xmlns:a16="http://schemas.microsoft.com/office/drawing/2014/main" val="20001"/>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tc>
                  <a:txBody>
                    <a:bodyPr/>
                    <a:lstStyle/>
                    <a:p>
                      <a:pPr>
                        <a:spcAft>
                          <a:spcPts val="0"/>
                        </a:spcAft>
                      </a:pPr>
                      <a:r>
                        <a:rPr lang="en-AU" sz="2800" dirty="0">
                          <a:effectLst/>
                        </a:rPr>
                        <a:t>Typical GDE View</a:t>
                      </a:r>
                      <a:endParaRPr lang="en-US" sz="28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400" b="1" dirty="0">
                          <a:solidFill>
                            <a:srgbClr val="000000"/>
                          </a:solidFill>
                          <a:effectLst/>
                          <a:latin typeface="Arial" charset="0"/>
                          <a:ea typeface="Times New Roman" charset="0"/>
                        </a:rPr>
                        <a:t>BASF 28 — </a:t>
                      </a:r>
                      <a:r>
                        <a:rPr lang="en-GB" sz="2400" dirty="0">
                          <a:solidFill>
                            <a:srgbClr val="000000"/>
                          </a:solidFill>
                          <a:effectLst/>
                          <a:latin typeface="Arial" charset="0"/>
                          <a:ea typeface="Times New Roman" charset="0"/>
                        </a:rPr>
                        <a:t>That the mission of the Kingdom will be</a:t>
                      </a:r>
                      <a:r>
                        <a:rPr lang="en-GB" sz="2400" b="1" dirty="0">
                          <a:solidFill>
                            <a:srgbClr val="000000"/>
                          </a:solidFill>
                          <a:effectLst/>
                          <a:latin typeface="Arial" charset="0"/>
                          <a:ea typeface="Times New Roman" charset="0"/>
                        </a:rPr>
                        <a:t> to subdue all enemies, and finally death itself, </a:t>
                      </a:r>
                      <a:r>
                        <a:rPr lang="en-GB" sz="2400" dirty="0">
                          <a:solidFill>
                            <a:srgbClr val="000000"/>
                          </a:solidFill>
                          <a:effectLst/>
                          <a:latin typeface="Arial" charset="0"/>
                          <a:ea typeface="Times New Roman" charset="0"/>
                        </a:rPr>
                        <a:t>by opening up the way of life to the nations, which they will enter by faith, during the thousand years, and (in reality) at their close.</a:t>
                      </a:r>
                      <a:r>
                        <a:rPr lang="en-GB" sz="2400" dirty="0">
                          <a:effectLst/>
                        </a:rPr>
                        <a:t> </a:t>
                      </a:r>
                      <a:endParaRPr lang="en-US" sz="2400" dirty="0">
                        <a:effectLst/>
                        <a:latin typeface="Arial" charset="0"/>
                        <a:ea typeface="Arial" charset="0"/>
                        <a:cs typeface="Arial" charset="0"/>
                      </a:endParaRPr>
                    </a:p>
                  </a:txBody>
                  <a:tcPr marL="68580" marR="68580" marT="0" marB="0"/>
                </a:tc>
                <a:tc>
                  <a:txBody>
                    <a:bodyPr/>
                    <a:lstStyle/>
                    <a:p>
                      <a:pPr marL="342900" lvl="0" indent="-342900">
                        <a:spcAft>
                          <a:spcPts val="0"/>
                        </a:spcAft>
                        <a:buFont typeface="Symbol" charset="2"/>
                        <a:buChar char=""/>
                      </a:pPr>
                      <a:r>
                        <a:rPr lang="en-AU" sz="2400" dirty="0">
                          <a:effectLst/>
                          <a:latin typeface="Arial" charset="0"/>
                          <a:ea typeface="맑은 고딕" charset="-127"/>
                          <a:cs typeface="Times New Roman" charset="0"/>
                        </a:rPr>
                        <a:t>Death or mortality (a state of being subject to death) is not an enemy.  It is an essential aspect of the way God used to create and to bring about his purpose.  </a:t>
                      </a:r>
                      <a:br>
                        <a:rPr lang="en-AU" sz="2400" dirty="0">
                          <a:effectLst/>
                          <a:latin typeface="Arial" charset="0"/>
                          <a:ea typeface="맑은 고딕" charset="-127"/>
                          <a:cs typeface="Times New Roman" charset="0"/>
                        </a:rPr>
                      </a:br>
                      <a:endParaRPr lang="en-GB" sz="4000" dirty="0">
                        <a:effectLst/>
                        <a:latin typeface="Calibri" charset="0"/>
                        <a:ea typeface="맑은 고딕" charset="-127"/>
                        <a:cs typeface="Times New Roman" charset="0"/>
                      </a:endParaRPr>
                    </a:p>
                    <a:p>
                      <a:pPr marL="342900" lvl="0" indent="-342900" algn="l" defTabSz="914400" rtl="0" eaLnBrk="1" latinLnBrk="0" hangingPunct="1">
                        <a:spcAft>
                          <a:spcPts val="0"/>
                        </a:spcAft>
                        <a:buFont typeface="Symbol" charset="2"/>
                        <a:buChar char=""/>
                      </a:pPr>
                      <a:r>
                        <a:rPr lang="en-AU" sz="2400" kern="1200" dirty="0">
                          <a:solidFill>
                            <a:schemeClr val="dk1"/>
                          </a:solidFill>
                          <a:effectLst/>
                          <a:latin typeface="Arial" charset="0"/>
                          <a:ea typeface="맑은 고딕" charset="-127"/>
                          <a:cs typeface="Times New Roman" charset="0"/>
                        </a:rPr>
                        <a:t>Even “eternal” or “spiritual” death, which is either separate to or laid on top of the death that is the end result of mortality, is not really an enemy either, as this is God’s just punishment for those who sin and are deemed unworthy of eternal life.</a:t>
                      </a:r>
                      <a:r>
                        <a:rPr lang="en-GB" sz="2400" kern="1200" dirty="0">
                          <a:solidFill>
                            <a:schemeClr val="dk1"/>
                          </a:solidFill>
                          <a:effectLst/>
                          <a:latin typeface="Arial" charset="0"/>
                          <a:ea typeface="맑은 고딕" charset="-127"/>
                          <a:cs typeface="Times New Roman" charset="0"/>
                        </a:rPr>
                        <a:t> </a:t>
                      </a:r>
                      <a:endParaRPr lang="en-US" sz="2400" kern="1200" dirty="0">
                        <a:solidFill>
                          <a:schemeClr val="dk1"/>
                        </a:solidFill>
                        <a:effectLst/>
                        <a:latin typeface="Arial" charset="0"/>
                        <a:ea typeface="맑은 고딕" charset="-127"/>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
        <p:nvSpPr>
          <p:cNvPr id="2" name="TextBox 1"/>
          <p:cNvSpPr txBox="1"/>
          <p:nvPr/>
        </p:nvSpPr>
        <p:spPr>
          <a:xfrm rot="19713226">
            <a:off x="1349541" y="3544996"/>
            <a:ext cx="5040884" cy="707886"/>
          </a:xfrm>
          <a:prstGeom prst="rect">
            <a:avLst/>
          </a:prstGeom>
          <a:solidFill>
            <a:schemeClr val="accent5">
              <a:lumMod val="75000"/>
            </a:schemeClr>
          </a:solidFill>
        </p:spPr>
        <p:txBody>
          <a:bodyPr wrap="square" rtlCol="0">
            <a:spAutoFit/>
          </a:bodyPr>
          <a:lstStyle/>
          <a:p>
            <a:r>
              <a:rPr lang="en-AU" sz="4000" dirty="0">
                <a:ln w="0"/>
                <a:effectLst>
                  <a:outerShdw blurRad="38100" dist="19050" dir="2700000" algn="tl" rotWithShape="0">
                    <a:schemeClr val="dk1">
                      <a:alpha val="40000"/>
                    </a:schemeClr>
                  </a:outerShdw>
                </a:effectLst>
                <a:latin typeface="Chalkboard" charset="0"/>
                <a:ea typeface="Chalkboard" charset="0"/>
                <a:cs typeface="Chalkboard" charset="0"/>
              </a:rPr>
              <a:t>Harmony </a:t>
            </a:r>
            <a:r>
              <a:rPr lang="en-AU" sz="4000">
                <a:ln w="0"/>
                <a:effectLst>
                  <a:outerShdw blurRad="38100" dist="19050" dir="2700000" algn="tl" rotWithShape="0">
                    <a:schemeClr val="dk1">
                      <a:alpha val="40000"/>
                    </a:schemeClr>
                  </a:outerShdw>
                </a:effectLst>
                <a:latin typeface="Chalkboard" charset="0"/>
                <a:ea typeface="Chalkboard" charset="0"/>
                <a:cs typeface="Chalkboard" charset="0"/>
              </a:rPr>
              <a:t>or Conflict?</a:t>
            </a:r>
          </a:p>
        </p:txBody>
      </p:sp>
    </p:spTree>
    <p:extLst>
      <p:ext uri="{BB962C8B-B14F-4D97-AF65-F5344CB8AC3E}">
        <p14:creationId xmlns:p14="http://schemas.microsoft.com/office/powerpoint/2010/main" val="5932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25692736"/>
              </p:ext>
            </p:extLst>
          </p:nvPr>
        </p:nvGraphicFramePr>
        <p:xfrm>
          <a:off x="128337" y="457776"/>
          <a:ext cx="4507720" cy="5846771"/>
        </p:xfrm>
        <a:graphic>
          <a:graphicData uri="http://schemas.openxmlformats.org/drawingml/2006/table">
            <a:tbl>
              <a:tblPr firstRow="1" bandRow="1">
                <a:tableStyleId>{F5AB1C69-6EDB-4FF4-983F-18BD219EF322}</a:tableStyleId>
              </a:tblPr>
              <a:tblGrid>
                <a:gridCol w="4507720">
                  <a:extLst>
                    <a:ext uri="{9D8B030D-6E8A-4147-A177-3AD203B41FA5}">
                      <a16:colId xmlns:a16="http://schemas.microsoft.com/office/drawing/2014/main" val="20000"/>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400" b="1" dirty="0">
                          <a:solidFill>
                            <a:srgbClr val="000000"/>
                          </a:solidFill>
                          <a:effectLst/>
                          <a:latin typeface="Arial" charset="0"/>
                          <a:ea typeface="Times New Roman" charset="0"/>
                        </a:rPr>
                        <a:t>BASF 30 — </a:t>
                      </a:r>
                      <a:r>
                        <a:rPr lang="en-GB" sz="2400" dirty="0">
                          <a:solidFill>
                            <a:srgbClr val="000000"/>
                          </a:solidFill>
                          <a:effectLst/>
                          <a:latin typeface="Arial" charset="0"/>
                          <a:ea typeface="Times New Roman" charset="0"/>
                        </a:rPr>
                        <a:t>That the government will then be delivered up by Jesus to the Father, who will manifest Himself as the “all-in-all”; </a:t>
                      </a:r>
                      <a:r>
                        <a:rPr lang="en-GB" sz="2400" b="1" dirty="0">
                          <a:solidFill>
                            <a:srgbClr val="000000"/>
                          </a:solidFill>
                          <a:effectLst/>
                          <a:latin typeface="Arial" charset="0"/>
                          <a:ea typeface="Times New Roman" charset="0"/>
                        </a:rPr>
                        <a:t>sin and death having been taken out of the way, and the race completely restored to the friendship of the Deity.</a:t>
                      </a:r>
                      <a:r>
                        <a:rPr lang="en-GB" sz="2400" dirty="0">
                          <a:effectLst/>
                        </a:rPr>
                        <a:t> </a:t>
                      </a:r>
                      <a:endParaRPr lang="en-US" sz="24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518310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616581994"/>
              </p:ext>
            </p:extLst>
          </p:nvPr>
        </p:nvGraphicFramePr>
        <p:xfrm>
          <a:off x="128337" y="457776"/>
          <a:ext cx="11903242" cy="6296217"/>
        </p:xfrm>
        <a:graphic>
          <a:graphicData uri="http://schemas.openxmlformats.org/drawingml/2006/table">
            <a:tbl>
              <a:tblPr firstRow="1" bandRow="1">
                <a:tableStyleId>{F5AB1C69-6EDB-4FF4-983F-18BD219EF322}</a:tableStyleId>
              </a:tblPr>
              <a:tblGrid>
                <a:gridCol w="4507720">
                  <a:extLst>
                    <a:ext uri="{9D8B030D-6E8A-4147-A177-3AD203B41FA5}">
                      <a16:colId xmlns:a16="http://schemas.microsoft.com/office/drawing/2014/main" val="20000"/>
                    </a:ext>
                  </a:extLst>
                </a:gridCol>
                <a:gridCol w="7395522">
                  <a:extLst>
                    <a:ext uri="{9D8B030D-6E8A-4147-A177-3AD203B41FA5}">
                      <a16:colId xmlns:a16="http://schemas.microsoft.com/office/drawing/2014/main" val="20001"/>
                    </a:ext>
                  </a:extLst>
                </a:gridCol>
              </a:tblGrid>
              <a:tr h="596457">
                <a:tc>
                  <a:txBody>
                    <a:bodyPr/>
                    <a:lstStyle/>
                    <a:p>
                      <a:pPr>
                        <a:spcAft>
                          <a:spcPts val="0"/>
                        </a:spcAft>
                      </a:pPr>
                      <a:r>
                        <a:rPr lang="en-AU" sz="2800">
                          <a:effectLst/>
                        </a:rPr>
                        <a:t>BASF</a:t>
                      </a:r>
                      <a:endParaRPr lang="en-US" sz="2800">
                        <a:effectLst/>
                        <a:latin typeface="Calibri" charset="0"/>
                        <a:ea typeface="맑은 고딕" charset="-127"/>
                        <a:cs typeface="Times New Roman" charset="0"/>
                      </a:endParaRPr>
                    </a:p>
                  </a:txBody>
                  <a:tcPr marL="68580" marR="68580" marT="0" marB="0"/>
                </a:tc>
                <a:tc>
                  <a:txBody>
                    <a:bodyPr/>
                    <a:lstStyle/>
                    <a:p>
                      <a:pPr>
                        <a:spcAft>
                          <a:spcPts val="0"/>
                        </a:spcAft>
                      </a:pPr>
                      <a:r>
                        <a:rPr lang="en-AU" sz="2800" dirty="0">
                          <a:effectLst/>
                        </a:rPr>
                        <a:t>Typical GDE View</a:t>
                      </a:r>
                      <a:endParaRPr lang="en-US" sz="28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5250314">
                <a:tc>
                  <a:txBody>
                    <a:bodyPr/>
                    <a:lstStyle/>
                    <a:p>
                      <a:pPr>
                        <a:spcBef>
                          <a:spcPts val="600"/>
                        </a:spcBef>
                        <a:spcAft>
                          <a:spcPts val="0"/>
                        </a:spcAft>
                      </a:pPr>
                      <a:r>
                        <a:rPr lang="en-GB" sz="2400" b="1" dirty="0">
                          <a:solidFill>
                            <a:srgbClr val="000000"/>
                          </a:solidFill>
                          <a:effectLst/>
                          <a:latin typeface="Arial" charset="0"/>
                          <a:ea typeface="Times New Roman" charset="0"/>
                        </a:rPr>
                        <a:t>BASF 30 — </a:t>
                      </a:r>
                      <a:r>
                        <a:rPr lang="en-GB" sz="2400" dirty="0">
                          <a:solidFill>
                            <a:srgbClr val="000000"/>
                          </a:solidFill>
                          <a:effectLst/>
                          <a:latin typeface="Arial" charset="0"/>
                          <a:ea typeface="Times New Roman" charset="0"/>
                        </a:rPr>
                        <a:t>That the government will then be delivered up by Jesus to the Father, who will manifest Himself as the “all-in-all”; </a:t>
                      </a:r>
                      <a:r>
                        <a:rPr lang="en-GB" sz="2400" b="1" dirty="0">
                          <a:solidFill>
                            <a:srgbClr val="000000"/>
                          </a:solidFill>
                          <a:effectLst/>
                          <a:latin typeface="Arial" charset="0"/>
                          <a:ea typeface="Times New Roman" charset="0"/>
                        </a:rPr>
                        <a:t>sin and death having been taken out of the way, and the race completely restored to the friendship of the Deity.</a:t>
                      </a:r>
                      <a:r>
                        <a:rPr lang="en-GB" sz="2400" dirty="0">
                          <a:effectLst/>
                        </a:rPr>
                        <a:t> </a:t>
                      </a:r>
                      <a:endParaRPr lang="en-US" sz="2400" dirty="0">
                        <a:effectLst/>
                        <a:latin typeface="Calibri" charset="0"/>
                        <a:ea typeface="맑은 고딕" charset="-127"/>
                        <a:cs typeface="Times New Roman" charset="0"/>
                      </a:endParaRPr>
                    </a:p>
                  </a:txBody>
                  <a:tcPr marL="68580" marR="68580" marT="0" marB="0"/>
                </a:tc>
                <a:tc>
                  <a:txBody>
                    <a:bodyPr/>
                    <a:lstStyle/>
                    <a:p>
                      <a:pPr marL="342900" lvl="0" indent="-342900">
                        <a:spcAft>
                          <a:spcPts val="0"/>
                        </a:spcAft>
                        <a:buFont typeface="Symbol" charset="2"/>
                        <a:buChar char=""/>
                      </a:pPr>
                      <a:r>
                        <a:rPr lang="en-AU" sz="2200" dirty="0">
                          <a:effectLst/>
                          <a:latin typeface="Arial" charset="0"/>
                          <a:ea typeface="맑은 고딕" charset="-127"/>
                          <a:cs typeface="Times New Roman" charset="0"/>
                        </a:rPr>
                        <a:t>The human “race” is not just the posterity of Adam (as per Clauses 3, 4, 6, 12), but also includes all those humans living on the earth today whose ancestors came via an evolutionary process from primeval animals</a:t>
                      </a:r>
                      <a:endParaRPr lang="en-GB" sz="2200" dirty="0">
                        <a:effectLst/>
                        <a:latin typeface="Calibri" charset="0"/>
                        <a:ea typeface="맑은 고딕" charset="-127"/>
                        <a:cs typeface="Times New Roman" charset="0"/>
                      </a:endParaRPr>
                    </a:p>
                    <a:p>
                      <a:pPr marL="342900" lvl="0" indent="-342900">
                        <a:spcAft>
                          <a:spcPts val="0"/>
                        </a:spcAft>
                        <a:buFont typeface="Symbol" charset="2"/>
                        <a:buChar char=""/>
                      </a:pPr>
                      <a:r>
                        <a:rPr lang="en-AU" sz="2200" dirty="0">
                          <a:effectLst/>
                          <a:latin typeface="Arial" charset="0"/>
                          <a:ea typeface="맑은 고딕" charset="-127"/>
                          <a:cs typeface="Times New Roman" charset="0"/>
                        </a:rPr>
                        <a:t>While Adam had friendship with the Deity before he sinned (he was in a covenant relationship), other evolved ancestors of the human race well before Adam did not have friendship with the deity (no covenant relationship with God).  Hence, at no point in the past did all of the human race enjoy friendship with God, and hence it is wrong to talk about the human race being “restored” to the friendship of the Deity.</a:t>
                      </a:r>
                      <a:endParaRPr lang="en-GB" sz="2200" dirty="0">
                        <a:effectLst/>
                        <a:latin typeface="Calibri" charset="0"/>
                        <a:ea typeface="맑은 고딕" charset="-127"/>
                        <a:cs typeface="Times New Roman" charset="0"/>
                      </a:endParaRPr>
                    </a:p>
                    <a:p>
                      <a:pPr marL="342900" lvl="0" indent="-342900" algn="l" defTabSz="914400" rtl="0" eaLnBrk="1" latinLnBrk="0" hangingPunct="1">
                        <a:spcAft>
                          <a:spcPts val="0"/>
                        </a:spcAft>
                        <a:buFont typeface="Symbol" charset="2"/>
                        <a:buChar char=""/>
                      </a:pPr>
                      <a:r>
                        <a:rPr lang="en-AU" sz="2200" kern="1200" dirty="0">
                          <a:solidFill>
                            <a:schemeClr val="dk1"/>
                          </a:solidFill>
                          <a:effectLst/>
                          <a:latin typeface="Arial" charset="0"/>
                          <a:ea typeface="맑은 고딕" charset="-127"/>
                          <a:cs typeface="Times New Roman" charset="0"/>
                        </a:rPr>
                        <a:t>Rather the human race needs to be delivered or saved from the problems of sin and death (made immortal), and then all will have the privilege of entering into a new relationship of friendship with God.</a:t>
                      </a:r>
                      <a:r>
                        <a:rPr lang="en-GB" sz="2200" kern="1200" dirty="0">
                          <a:solidFill>
                            <a:schemeClr val="dk1"/>
                          </a:solidFill>
                          <a:effectLst/>
                          <a:latin typeface="Arial" charset="0"/>
                          <a:ea typeface="맑은 고딕" charset="-127"/>
                          <a:cs typeface="Times New Roman" charset="0"/>
                        </a:rPr>
                        <a:t> </a:t>
                      </a:r>
                      <a:endParaRPr lang="en-US" sz="2200" kern="1200" dirty="0">
                        <a:solidFill>
                          <a:schemeClr val="dk1"/>
                        </a:solidFill>
                        <a:effectLst/>
                        <a:latin typeface="Arial" charset="0"/>
                        <a:ea typeface="맑은 고딕" charset="-127"/>
                        <a:cs typeface="Times New Roman" charset="0"/>
                      </a:endParaRPr>
                    </a:p>
                  </a:txBody>
                  <a:tcPr marL="68580" marR="68580" marT="0" marB="0"/>
                </a:tc>
                <a:extLst>
                  <a:ext uri="{0D108BD9-81ED-4DB2-BD59-A6C34878D82A}">
                    <a16:rowId xmlns:a16="http://schemas.microsoft.com/office/drawing/2014/main" val="10001"/>
                  </a:ext>
                </a:extLst>
              </a:tr>
            </a:tbl>
          </a:graphicData>
        </a:graphic>
      </p:graphicFrame>
      <p:sp>
        <p:nvSpPr>
          <p:cNvPr id="2" name="TextBox 1"/>
          <p:cNvSpPr txBox="1"/>
          <p:nvPr/>
        </p:nvSpPr>
        <p:spPr>
          <a:xfrm rot="19713226">
            <a:off x="1224599" y="4603777"/>
            <a:ext cx="5040884" cy="707886"/>
          </a:xfrm>
          <a:prstGeom prst="rect">
            <a:avLst/>
          </a:prstGeom>
          <a:solidFill>
            <a:schemeClr val="accent5">
              <a:lumMod val="75000"/>
            </a:schemeClr>
          </a:solidFill>
        </p:spPr>
        <p:txBody>
          <a:bodyPr wrap="square" rtlCol="0">
            <a:spAutoFit/>
          </a:bodyPr>
          <a:lstStyle/>
          <a:p>
            <a:r>
              <a:rPr lang="en-AU" sz="4000" dirty="0">
                <a:ln w="0"/>
                <a:effectLst>
                  <a:outerShdw blurRad="38100" dist="19050" dir="2700000" algn="tl" rotWithShape="0">
                    <a:schemeClr val="dk1">
                      <a:alpha val="40000"/>
                    </a:schemeClr>
                  </a:outerShdw>
                </a:effectLst>
                <a:latin typeface="Chalkboard" charset="0"/>
                <a:ea typeface="Chalkboard" charset="0"/>
                <a:cs typeface="Chalkboard" charset="0"/>
              </a:rPr>
              <a:t>Harmony </a:t>
            </a:r>
            <a:r>
              <a:rPr lang="en-AU" sz="4000">
                <a:ln w="0"/>
                <a:effectLst>
                  <a:outerShdw blurRad="38100" dist="19050" dir="2700000" algn="tl" rotWithShape="0">
                    <a:schemeClr val="dk1">
                      <a:alpha val="40000"/>
                    </a:schemeClr>
                  </a:outerShdw>
                </a:effectLst>
                <a:latin typeface="Chalkboard" charset="0"/>
                <a:ea typeface="Chalkboard" charset="0"/>
                <a:cs typeface="Chalkboard" charset="0"/>
              </a:rPr>
              <a:t>or Conflict?</a:t>
            </a:r>
          </a:p>
        </p:txBody>
      </p:sp>
    </p:spTree>
    <p:extLst>
      <p:ext uri="{BB962C8B-B14F-4D97-AF65-F5344CB8AC3E}">
        <p14:creationId xmlns:p14="http://schemas.microsoft.com/office/powerpoint/2010/main" val="2077954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59315667"/>
              </p:ext>
            </p:extLst>
          </p:nvPr>
        </p:nvGraphicFramePr>
        <p:xfrm>
          <a:off x="176463" y="193010"/>
          <a:ext cx="4716379" cy="6324877"/>
        </p:xfrm>
        <a:graphic>
          <a:graphicData uri="http://schemas.openxmlformats.org/drawingml/2006/table">
            <a:tbl>
              <a:tblPr firstRow="1" bandRow="1">
                <a:tableStyleId>{93296810-A885-4BE3-A3E7-6D5BEEA58F35}</a:tableStyleId>
              </a:tblPr>
              <a:tblGrid>
                <a:gridCol w="4716379">
                  <a:extLst>
                    <a:ext uri="{9D8B030D-6E8A-4147-A177-3AD203B41FA5}">
                      <a16:colId xmlns:a16="http://schemas.microsoft.com/office/drawing/2014/main" val="20000"/>
                    </a:ext>
                  </a:extLst>
                </a:gridCol>
              </a:tblGrid>
              <a:tr h="1589793">
                <a:tc>
                  <a:txBody>
                    <a:bodyPr/>
                    <a:lstStyle/>
                    <a:p>
                      <a:pPr>
                        <a:spcAft>
                          <a:spcPts val="0"/>
                        </a:spcAft>
                      </a:pPr>
                      <a:r>
                        <a:rPr lang="en-AU" sz="2800" dirty="0">
                          <a:effectLst/>
                          <a:latin typeface="Arial" charset="0"/>
                          <a:ea typeface="Arial" charset="0"/>
                          <a:cs typeface="Arial" charset="0"/>
                        </a:rPr>
                        <a:t>Australian Unity Agreement</a:t>
                      </a:r>
                    </a:p>
                    <a:p>
                      <a:pPr>
                        <a:spcAft>
                          <a:spcPts val="0"/>
                        </a:spcAft>
                      </a:pPr>
                      <a:r>
                        <a:rPr lang="en-AU" sz="2800" b="0" dirty="0">
                          <a:effectLst/>
                          <a:latin typeface="Arial" charset="0"/>
                          <a:ea typeface="Arial" charset="0"/>
                          <a:cs typeface="Arial" charset="0"/>
                        </a:rPr>
                        <a:t>Also</a:t>
                      </a:r>
                      <a:r>
                        <a:rPr lang="en-AU" sz="2800" b="0" baseline="0" dirty="0">
                          <a:effectLst/>
                          <a:latin typeface="Arial" charset="0"/>
                          <a:ea typeface="Arial" charset="0"/>
                          <a:cs typeface="Arial" charset="0"/>
                        </a:rPr>
                        <a:t> known as the Cooper-Carter Addendum (CCA)</a:t>
                      </a:r>
                      <a:endParaRPr lang="en-US" sz="2800" b="0" dirty="0">
                        <a:effectLst/>
                        <a:latin typeface="Arial" charset="0"/>
                        <a:ea typeface="Arial" charset="0"/>
                        <a:cs typeface="Arial" charset="0"/>
                      </a:endParaRPr>
                    </a:p>
                  </a:txBody>
                  <a:tcPr marL="68580" marR="68580" marT="0" marB="0"/>
                </a:tc>
                <a:extLst>
                  <a:ext uri="{0D108BD9-81ED-4DB2-BD59-A6C34878D82A}">
                    <a16:rowId xmlns:a16="http://schemas.microsoft.com/office/drawing/2014/main" val="10000"/>
                  </a:ext>
                </a:extLst>
              </a:tr>
              <a:tr h="4617997">
                <a:tc>
                  <a:txBody>
                    <a:bodyPr/>
                    <a:lstStyle/>
                    <a:p>
                      <a:pPr>
                        <a:spcBef>
                          <a:spcPts val="600"/>
                        </a:spcBef>
                        <a:spcAft>
                          <a:spcPts val="0"/>
                        </a:spcAft>
                      </a:pPr>
                      <a:r>
                        <a:rPr lang="en-US" sz="2300" dirty="0">
                          <a:effectLst/>
                          <a:latin typeface="Arial" charset="0"/>
                          <a:ea typeface="Arial" charset="0"/>
                          <a:cs typeface="Arial" charset="0"/>
                        </a:rPr>
                        <a:t>We believe that Adam was made of the earth, and declared to be very good; because of disobedience to God's Law, he was sentenced to return to the dust. </a:t>
                      </a:r>
                      <a:r>
                        <a:rPr lang="en-US" sz="2300" b="1" dirty="0">
                          <a:effectLst/>
                          <a:latin typeface="Arial" charset="0"/>
                          <a:ea typeface="Arial" charset="0"/>
                          <a:cs typeface="Arial" charset="0"/>
                        </a:rPr>
                        <a:t>He fell from his very good state, and suffered the consequences of sin - shame, a defiled conscience and mortality.</a:t>
                      </a:r>
                      <a:r>
                        <a:rPr lang="en-US" sz="2300" dirty="0">
                          <a:effectLst/>
                          <a:latin typeface="Arial" charset="0"/>
                          <a:ea typeface="Arial" charset="0"/>
                          <a:cs typeface="Arial" charset="0"/>
                        </a:rPr>
                        <a:t> </a:t>
                      </a:r>
                      <a:r>
                        <a:rPr lang="en-US" sz="2300" b="1" dirty="0">
                          <a:effectLst/>
                          <a:latin typeface="Arial" charset="0"/>
                          <a:ea typeface="Arial" charset="0"/>
                          <a:cs typeface="Arial" charset="0"/>
                        </a:rPr>
                        <a:t>As his descendants, we partake of that mortality that came by sin, and inherit a nature, prone to sin. </a:t>
                      </a:r>
                    </a:p>
                  </a:txBody>
                  <a:tcPr marL="68580" marR="68580" marT="0" marB="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3098043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90742048"/>
              </p:ext>
            </p:extLst>
          </p:nvPr>
        </p:nvGraphicFramePr>
        <p:xfrm>
          <a:off x="176463" y="193010"/>
          <a:ext cx="11903242" cy="6324877"/>
        </p:xfrm>
        <a:graphic>
          <a:graphicData uri="http://schemas.openxmlformats.org/drawingml/2006/table">
            <a:tbl>
              <a:tblPr firstRow="1" bandRow="1">
                <a:tableStyleId>{93296810-A885-4BE3-A3E7-6D5BEEA58F35}</a:tableStyleId>
              </a:tblPr>
              <a:tblGrid>
                <a:gridCol w="4716379">
                  <a:extLst>
                    <a:ext uri="{9D8B030D-6E8A-4147-A177-3AD203B41FA5}">
                      <a16:colId xmlns:a16="http://schemas.microsoft.com/office/drawing/2014/main" val="20000"/>
                    </a:ext>
                  </a:extLst>
                </a:gridCol>
                <a:gridCol w="7186863">
                  <a:extLst>
                    <a:ext uri="{9D8B030D-6E8A-4147-A177-3AD203B41FA5}">
                      <a16:colId xmlns:a16="http://schemas.microsoft.com/office/drawing/2014/main" val="20001"/>
                    </a:ext>
                  </a:extLst>
                </a:gridCol>
              </a:tblGrid>
              <a:tr h="1589793">
                <a:tc>
                  <a:txBody>
                    <a:bodyPr/>
                    <a:lstStyle/>
                    <a:p>
                      <a:pPr>
                        <a:spcAft>
                          <a:spcPts val="0"/>
                        </a:spcAft>
                      </a:pPr>
                      <a:r>
                        <a:rPr lang="en-AU" sz="2800" dirty="0">
                          <a:effectLst/>
                          <a:latin typeface="Arial" charset="0"/>
                          <a:ea typeface="Arial" charset="0"/>
                          <a:cs typeface="Arial" charset="0"/>
                        </a:rPr>
                        <a:t>Australian Unity Agreement</a:t>
                      </a:r>
                    </a:p>
                    <a:p>
                      <a:pPr>
                        <a:spcAft>
                          <a:spcPts val="0"/>
                        </a:spcAft>
                      </a:pPr>
                      <a:r>
                        <a:rPr lang="en-AU" sz="2800" b="0" dirty="0">
                          <a:effectLst/>
                          <a:latin typeface="Arial" charset="0"/>
                          <a:ea typeface="Arial" charset="0"/>
                          <a:cs typeface="Arial" charset="0"/>
                        </a:rPr>
                        <a:t>Also</a:t>
                      </a:r>
                      <a:r>
                        <a:rPr lang="en-AU" sz="2800" b="0" baseline="0" dirty="0">
                          <a:effectLst/>
                          <a:latin typeface="Arial" charset="0"/>
                          <a:ea typeface="Arial" charset="0"/>
                          <a:cs typeface="Arial" charset="0"/>
                        </a:rPr>
                        <a:t> known as the Cooper-Carter Addendum (CCA)</a:t>
                      </a:r>
                      <a:endParaRPr lang="en-US" sz="2800" b="0" dirty="0">
                        <a:effectLst/>
                        <a:latin typeface="Arial" charset="0"/>
                        <a:ea typeface="Arial" charset="0"/>
                        <a:cs typeface="Arial" charset="0"/>
                      </a:endParaRPr>
                    </a:p>
                  </a:txBody>
                  <a:tcPr marL="68580" marR="68580" marT="0" marB="0"/>
                </a:tc>
                <a:tc>
                  <a:txBody>
                    <a:bodyPr/>
                    <a:lstStyle/>
                    <a:p>
                      <a:pPr>
                        <a:spcAft>
                          <a:spcPts val="0"/>
                        </a:spcAft>
                      </a:pPr>
                      <a:r>
                        <a:rPr lang="en-AU" sz="2800" dirty="0">
                          <a:effectLst/>
                        </a:rPr>
                        <a:t>Typical GDE View</a:t>
                      </a:r>
                      <a:endParaRPr lang="en-US" sz="2800" dirty="0">
                        <a:effectLst/>
                        <a:latin typeface="Calibri" charset="0"/>
                        <a:ea typeface="맑은 고딕" charset="-127"/>
                        <a:cs typeface="Times New Roman" charset="0"/>
                      </a:endParaRPr>
                    </a:p>
                  </a:txBody>
                  <a:tcPr marL="68580" marR="68580" marT="0" marB="0"/>
                </a:tc>
                <a:extLst>
                  <a:ext uri="{0D108BD9-81ED-4DB2-BD59-A6C34878D82A}">
                    <a16:rowId xmlns:a16="http://schemas.microsoft.com/office/drawing/2014/main" val="10000"/>
                  </a:ext>
                </a:extLst>
              </a:tr>
              <a:tr h="4617997">
                <a:tc>
                  <a:txBody>
                    <a:bodyPr/>
                    <a:lstStyle/>
                    <a:p>
                      <a:pPr>
                        <a:spcBef>
                          <a:spcPts val="600"/>
                        </a:spcBef>
                        <a:spcAft>
                          <a:spcPts val="0"/>
                        </a:spcAft>
                      </a:pPr>
                      <a:r>
                        <a:rPr lang="en-US" sz="2300" dirty="0">
                          <a:effectLst/>
                          <a:latin typeface="Arial" charset="0"/>
                          <a:ea typeface="Arial" charset="0"/>
                          <a:cs typeface="Arial" charset="0"/>
                        </a:rPr>
                        <a:t>We believe that Adam was made of the earth, and declared to be very good; because of disobedience to God's Law, he was sentenced to return to the dust. </a:t>
                      </a:r>
                      <a:r>
                        <a:rPr lang="en-US" sz="2300" b="1" dirty="0">
                          <a:effectLst/>
                          <a:latin typeface="Arial" charset="0"/>
                          <a:ea typeface="Arial" charset="0"/>
                          <a:cs typeface="Arial" charset="0"/>
                        </a:rPr>
                        <a:t>He fell from his very good state, and suffered the consequences of sin - shame, a defiled conscience and mortality.</a:t>
                      </a:r>
                      <a:r>
                        <a:rPr lang="en-US" sz="2300" dirty="0">
                          <a:effectLst/>
                          <a:latin typeface="Arial" charset="0"/>
                          <a:ea typeface="Arial" charset="0"/>
                          <a:cs typeface="Arial" charset="0"/>
                        </a:rPr>
                        <a:t> </a:t>
                      </a:r>
                      <a:r>
                        <a:rPr lang="en-US" sz="2300" b="1" dirty="0">
                          <a:effectLst/>
                          <a:latin typeface="Arial" charset="0"/>
                          <a:ea typeface="Arial" charset="0"/>
                          <a:cs typeface="Arial" charset="0"/>
                        </a:rPr>
                        <a:t>As his descendants, we partake of that mortality that came by sin, and inherit a nature, prone to sin. </a:t>
                      </a:r>
                    </a:p>
                  </a:txBody>
                  <a:tcPr marL="68580" marR="68580" marT="0" marB="0"/>
                </a:tc>
                <a:tc>
                  <a:txBody>
                    <a:bodyPr/>
                    <a:lstStyle/>
                    <a:p>
                      <a:pPr marL="342900" lvl="0" indent="-342900">
                        <a:spcBef>
                          <a:spcPts val="600"/>
                        </a:spcBef>
                        <a:spcAft>
                          <a:spcPts val="0"/>
                        </a:spcAft>
                        <a:buFont typeface="Symbol" charset="2"/>
                        <a:buChar char=""/>
                      </a:pPr>
                      <a:r>
                        <a:rPr lang="en-AU" sz="2300" dirty="0">
                          <a:effectLst/>
                          <a:latin typeface="Arial" charset="0"/>
                          <a:ea typeface="Arial" charset="0"/>
                          <a:cs typeface="Arial" charset="0"/>
                        </a:rPr>
                        <a:t>All humans created by God, whether by evolution or miraculously, were already a) mortal (subject to death) before the real or metaphorical Adam’s sin; and b) prone to sin before the real or metaphorical Adam’s sin.</a:t>
                      </a:r>
                      <a:endParaRPr lang="en-US" sz="2300" dirty="0">
                        <a:effectLst/>
                        <a:latin typeface="Arial" charset="0"/>
                        <a:ea typeface="Arial" charset="0"/>
                        <a:cs typeface="Arial" charset="0"/>
                      </a:endParaRPr>
                    </a:p>
                    <a:p>
                      <a:pPr marL="342900" lvl="0" indent="-342900">
                        <a:spcAft>
                          <a:spcPts val="0"/>
                        </a:spcAft>
                        <a:buFont typeface="Symbol" charset="2"/>
                        <a:buChar char=""/>
                      </a:pPr>
                      <a:r>
                        <a:rPr lang="en-AU" sz="2300" dirty="0">
                          <a:effectLst/>
                          <a:latin typeface="Arial" charset="0"/>
                          <a:ea typeface="Arial" charset="0"/>
                          <a:cs typeface="Arial" charset="0"/>
                        </a:rPr>
                        <a:t>Hence the</a:t>
                      </a:r>
                      <a:r>
                        <a:rPr lang="en-AU" sz="2300" baseline="0" dirty="0">
                          <a:effectLst/>
                          <a:latin typeface="Arial" charset="0"/>
                          <a:ea typeface="Arial" charset="0"/>
                          <a:cs typeface="Arial" charset="0"/>
                        </a:rPr>
                        <a:t> </a:t>
                      </a:r>
                      <a:r>
                        <a:rPr lang="en-AU" sz="2300" dirty="0">
                          <a:effectLst/>
                          <a:latin typeface="Arial" charset="0"/>
                          <a:ea typeface="Arial" charset="0"/>
                          <a:cs typeface="Arial" charset="0"/>
                        </a:rPr>
                        <a:t>“very good” state of Adam’s natural body of life did not change after he sinned from the way God created it – imperfect, mortal and prone to sin.</a:t>
                      </a:r>
                      <a:endParaRPr lang="en-US" sz="2300" dirty="0">
                        <a:effectLst/>
                        <a:latin typeface="Arial" charset="0"/>
                        <a:ea typeface="Arial" charset="0"/>
                        <a:cs typeface="Arial" charset="0"/>
                      </a:endParaRPr>
                    </a:p>
                    <a:p>
                      <a:pPr marL="342900" lvl="0" indent="-342900">
                        <a:spcBef>
                          <a:spcPts val="600"/>
                        </a:spcBef>
                        <a:spcAft>
                          <a:spcPts val="0"/>
                        </a:spcAft>
                        <a:buFont typeface="Symbol" charset="2"/>
                        <a:buChar char=""/>
                      </a:pPr>
                      <a:r>
                        <a:rPr lang="en-AU" sz="2300" dirty="0">
                          <a:effectLst/>
                          <a:latin typeface="Arial" charset="0"/>
                          <a:ea typeface="Arial" charset="0"/>
                          <a:cs typeface="Arial" charset="0"/>
                        </a:rPr>
                        <a:t>Adam’s sentence did not result in any physical change to the condition of his nature.</a:t>
                      </a:r>
                    </a:p>
                    <a:p>
                      <a:pPr marL="342900" lvl="0" indent="-342900">
                        <a:spcBef>
                          <a:spcPts val="600"/>
                        </a:spcBef>
                        <a:spcAft>
                          <a:spcPts val="0"/>
                        </a:spcAft>
                        <a:buFont typeface="Symbol" charset="2"/>
                        <a:buChar char=""/>
                      </a:pPr>
                      <a:r>
                        <a:rPr lang="en-AU" sz="2300" kern="1200" dirty="0">
                          <a:effectLst/>
                          <a:latin typeface="Arial" charset="0"/>
                          <a:ea typeface="Arial" charset="0"/>
                          <a:cs typeface="Arial" charset="0"/>
                        </a:rPr>
                        <a:t>Adam’s sin had no physical impact on all his posterity.  </a:t>
                      </a:r>
                      <a:endParaRPr lang="en-US" sz="2300" kern="1200" dirty="0">
                        <a:solidFill>
                          <a:schemeClr val="dk1"/>
                        </a:solidFill>
                        <a:effectLst/>
                        <a:latin typeface="Arial" charset="0"/>
                        <a:ea typeface="Arial" charset="0"/>
                        <a:cs typeface="Arial" charset="0"/>
                      </a:endParaRPr>
                    </a:p>
                  </a:txBody>
                  <a:tcPr marL="68580" marR="68580" marT="0" marB="0"/>
                </a:tc>
                <a:extLst>
                  <a:ext uri="{0D108BD9-81ED-4DB2-BD59-A6C34878D82A}">
                    <a16:rowId xmlns:a16="http://schemas.microsoft.com/office/drawing/2014/main" val="10001"/>
                  </a:ext>
                </a:extLst>
              </a:tr>
            </a:tbl>
          </a:graphicData>
        </a:graphic>
      </p:graphicFrame>
      <p:sp>
        <p:nvSpPr>
          <p:cNvPr id="3" name="TextBox 2"/>
          <p:cNvSpPr txBox="1"/>
          <p:nvPr/>
        </p:nvSpPr>
        <p:spPr>
          <a:xfrm rot="19713226">
            <a:off x="2315462" y="3216284"/>
            <a:ext cx="5040884" cy="707886"/>
          </a:xfrm>
          <a:prstGeom prst="rect">
            <a:avLst/>
          </a:prstGeom>
          <a:solidFill>
            <a:schemeClr val="accent5">
              <a:lumMod val="75000"/>
            </a:schemeClr>
          </a:solidFill>
        </p:spPr>
        <p:txBody>
          <a:bodyPr wrap="square" rtlCol="0">
            <a:spAutoFit/>
          </a:bodyPr>
          <a:lstStyle/>
          <a:p>
            <a:r>
              <a:rPr lang="en-AU" sz="4000" dirty="0">
                <a:ln w="0"/>
                <a:effectLst>
                  <a:outerShdw blurRad="38100" dist="19050" dir="2700000" algn="tl" rotWithShape="0">
                    <a:schemeClr val="dk1">
                      <a:alpha val="40000"/>
                    </a:schemeClr>
                  </a:outerShdw>
                </a:effectLst>
                <a:latin typeface="Chalkboard" charset="0"/>
                <a:ea typeface="Chalkboard" charset="0"/>
                <a:cs typeface="Chalkboard" charset="0"/>
              </a:rPr>
              <a:t>Harmony or Conflict?</a:t>
            </a:r>
          </a:p>
        </p:txBody>
      </p:sp>
    </p:spTree>
    <p:extLst>
      <p:ext uri="{BB962C8B-B14F-4D97-AF65-F5344CB8AC3E}">
        <p14:creationId xmlns:p14="http://schemas.microsoft.com/office/powerpoint/2010/main" val="19660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B6D7-E5B3-4322-A23E-0EA9CC3231BC}"/>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7BD781D-AEFE-4C8F-BBF9-451BCB00FC1B}"/>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DA9CB0E-5D0E-454F-A093-94639B7AB2D6}"/>
              </a:ext>
            </a:extLst>
          </p:cNvPr>
          <p:cNvPicPr>
            <a:picLocks noChangeAspect="1"/>
          </p:cNvPicPr>
          <p:nvPr/>
        </p:nvPicPr>
        <p:blipFill>
          <a:blip r:embed="rId2"/>
          <a:stretch>
            <a:fillRect/>
          </a:stretch>
        </p:blipFill>
        <p:spPr>
          <a:xfrm>
            <a:off x="386514" y="0"/>
            <a:ext cx="11305477" cy="6789838"/>
          </a:xfrm>
          <a:prstGeom prst="rect">
            <a:avLst/>
          </a:prstGeom>
        </p:spPr>
      </p:pic>
    </p:spTree>
    <p:extLst>
      <p:ext uri="{BB962C8B-B14F-4D97-AF65-F5344CB8AC3E}">
        <p14:creationId xmlns:p14="http://schemas.microsoft.com/office/powerpoint/2010/main" val="13601232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Oval 40">
            <a:extLst>
              <a:ext uri="{FF2B5EF4-FFF2-40B4-BE49-F238E27FC236}">
                <a16:creationId xmlns:a16="http://schemas.microsoft.com/office/drawing/2014/main" id="{92107227-15A3-F54B-BB0F-9D70A8B52EB8}"/>
              </a:ext>
            </a:extLst>
          </p:cNvPr>
          <p:cNvSpPr/>
          <p:nvPr/>
        </p:nvSpPr>
        <p:spPr>
          <a:xfrm>
            <a:off x="10468431" y="1382363"/>
            <a:ext cx="1576555" cy="1645171"/>
          </a:xfrm>
          <a:prstGeom prst="ellipse">
            <a:avLst/>
          </a:prstGeom>
          <a:solidFill>
            <a:srgbClr val="8FAAD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8" name="Oval 47">
            <a:extLst>
              <a:ext uri="{FF2B5EF4-FFF2-40B4-BE49-F238E27FC236}">
                <a16:creationId xmlns:a16="http://schemas.microsoft.com/office/drawing/2014/main" id="{6FD52812-C4A6-7644-B280-F201BF4B0DAC}"/>
              </a:ext>
            </a:extLst>
          </p:cNvPr>
          <p:cNvSpPr/>
          <p:nvPr/>
        </p:nvSpPr>
        <p:spPr>
          <a:xfrm>
            <a:off x="66923" y="1452538"/>
            <a:ext cx="1576555" cy="1645171"/>
          </a:xfrm>
          <a:prstGeom prst="ellipse">
            <a:avLst/>
          </a:prstGeom>
          <a:solidFill>
            <a:srgbClr val="8FAADC">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Graphic 4" descr="Deciduous tree">
            <a:extLst>
              <a:ext uri="{FF2B5EF4-FFF2-40B4-BE49-F238E27FC236}">
                <a16:creationId xmlns:a16="http://schemas.microsoft.com/office/drawing/2014/main" id="{6C0EE534-3AA8-754D-9F74-E11B3A4C36C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181802" y="1382364"/>
            <a:ext cx="1645171" cy="1645171"/>
          </a:xfrm>
          <a:prstGeom prst="rect">
            <a:avLst/>
          </a:prstGeom>
        </p:spPr>
      </p:pic>
      <p:pic>
        <p:nvPicPr>
          <p:cNvPr id="7" name="Graphic 6" descr="Deciduous tree">
            <a:extLst>
              <a:ext uri="{FF2B5EF4-FFF2-40B4-BE49-F238E27FC236}">
                <a16:creationId xmlns:a16="http://schemas.microsoft.com/office/drawing/2014/main" id="{DAB21F1B-D09E-CA43-94A3-8A65DC08FA4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295444" y="1404828"/>
            <a:ext cx="1645171" cy="1645171"/>
          </a:xfrm>
          <a:prstGeom prst="rect">
            <a:avLst/>
          </a:prstGeom>
        </p:spPr>
      </p:pic>
      <p:sp>
        <p:nvSpPr>
          <p:cNvPr id="8" name="TextBox 7">
            <a:extLst>
              <a:ext uri="{FF2B5EF4-FFF2-40B4-BE49-F238E27FC236}">
                <a16:creationId xmlns:a16="http://schemas.microsoft.com/office/drawing/2014/main" id="{E66E1349-9CDF-4544-99B0-88D4B99367A9}"/>
              </a:ext>
            </a:extLst>
          </p:cNvPr>
          <p:cNvSpPr txBox="1"/>
          <p:nvPr/>
        </p:nvSpPr>
        <p:spPr>
          <a:xfrm>
            <a:off x="1295923" y="117319"/>
            <a:ext cx="3343252"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tima" panose="02000503060000020004" pitchFamily="2" charset="0"/>
                <a:ea typeface="+mn-ea"/>
                <a:cs typeface="+mn-cs"/>
              </a:rPr>
              <a:t>Eating from the </a:t>
            </a:r>
            <a:br>
              <a:rPr kumimoji="0" lang="en-US" sz="2400" b="1" i="0" u="none" strike="noStrike" kern="1200" cap="none" spc="0" normalizeH="0" baseline="0" noProof="0" dirty="0">
                <a:ln>
                  <a:noFill/>
                </a:ln>
                <a:solidFill>
                  <a:prstClr val="black"/>
                </a:solidFill>
                <a:effectLst/>
                <a:uLnTx/>
                <a:uFillTx/>
                <a:latin typeface="Optima" panose="02000503060000020004" pitchFamily="2" charset="0"/>
                <a:ea typeface="+mn-ea"/>
                <a:cs typeface="+mn-cs"/>
              </a:rPr>
            </a:br>
            <a:r>
              <a:rPr kumimoji="0" lang="en-US" sz="2400" b="1" i="0" u="none" strike="noStrike" kern="1200" cap="none" spc="0" normalizeH="0" baseline="0" noProof="0" dirty="0">
                <a:ln>
                  <a:noFill/>
                </a:ln>
                <a:solidFill>
                  <a:prstClr val="black"/>
                </a:solidFill>
                <a:effectLst/>
                <a:uLnTx/>
                <a:uFillTx/>
                <a:latin typeface="Optima" panose="02000503060000020004" pitchFamily="2" charset="0"/>
                <a:ea typeface="+mn-ea"/>
                <a:cs typeface="+mn-cs"/>
              </a:rPr>
              <a:t>Tree of the Knowledge of Good and Evil </a:t>
            </a:r>
          </a:p>
        </p:txBody>
      </p:sp>
      <p:sp>
        <p:nvSpPr>
          <p:cNvPr id="9" name="TextBox 8">
            <a:extLst>
              <a:ext uri="{FF2B5EF4-FFF2-40B4-BE49-F238E27FC236}">
                <a16:creationId xmlns:a16="http://schemas.microsoft.com/office/drawing/2014/main" id="{95642D11-736B-E643-84D9-567035E82CF6}"/>
              </a:ext>
            </a:extLst>
          </p:cNvPr>
          <p:cNvSpPr txBox="1"/>
          <p:nvPr/>
        </p:nvSpPr>
        <p:spPr>
          <a:xfrm>
            <a:off x="7940459" y="322831"/>
            <a:ext cx="2239159"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tima" panose="02000503060000020004" pitchFamily="2" charset="0"/>
                <a:ea typeface="+mn-ea"/>
                <a:cs typeface="+mn-cs"/>
              </a:rPr>
              <a:t>Eating from the Tree of Life</a:t>
            </a:r>
          </a:p>
        </p:txBody>
      </p:sp>
      <p:pic>
        <p:nvPicPr>
          <p:cNvPr id="11" name="Graphic 10" descr="Scales of justice">
            <a:extLst>
              <a:ext uri="{FF2B5EF4-FFF2-40B4-BE49-F238E27FC236}">
                <a16:creationId xmlns:a16="http://schemas.microsoft.com/office/drawing/2014/main" id="{E3DA4744-31D4-CE47-8336-9A2DFBA1488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535953" y="1871545"/>
            <a:ext cx="914400" cy="914400"/>
          </a:xfrm>
          <a:prstGeom prst="rect">
            <a:avLst/>
          </a:prstGeom>
        </p:spPr>
      </p:pic>
      <p:pic>
        <p:nvPicPr>
          <p:cNvPr id="12" name="Graphic 11" descr="Scales of justice">
            <a:extLst>
              <a:ext uri="{FF2B5EF4-FFF2-40B4-BE49-F238E27FC236}">
                <a16:creationId xmlns:a16="http://schemas.microsoft.com/office/drawing/2014/main" id="{BEC8E5D1-7B8D-3F40-BB07-6C73FD17DB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09926" y="1879110"/>
            <a:ext cx="914400" cy="914400"/>
          </a:xfrm>
          <a:prstGeom prst="rect">
            <a:avLst/>
          </a:prstGeom>
        </p:spPr>
      </p:pic>
      <p:sp>
        <p:nvSpPr>
          <p:cNvPr id="13" name="TextBox 12">
            <a:extLst>
              <a:ext uri="{FF2B5EF4-FFF2-40B4-BE49-F238E27FC236}">
                <a16:creationId xmlns:a16="http://schemas.microsoft.com/office/drawing/2014/main" id="{806B15A9-F53E-D241-AC26-C602809E5B27}"/>
              </a:ext>
            </a:extLst>
          </p:cNvPr>
          <p:cNvSpPr txBox="1"/>
          <p:nvPr/>
        </p:nvSpPr>
        <p:spPr>
          <a:xfrm>
            <a:off x="4119909" y="3049999"/>
            <a:ext cx="1931118"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Explains and elaborates on the the physical changes that already took place. Includes the hope of physical redemption.</a:t>
            </a:r>
          </a:p>
        </p:txBody>
      </p:sp>
      <p:sp>
        <p:nvSpPr>
          <p:cNvPr id="14" name="TextBox 13">
            <a:extLst>
              <a:ext uri="{FF2B5EF4-FFF2-40B4-BE49-F238E27FC236}">
                <a16:creationId xmlns:a16="http://schemas.microsoft.com/office/drawing/2014/main" id="{AEAB0F80-E44F-9247-966A-474688FA8EC5}"/>
              </a:ext>
            </a:extLst>
          </p:cNvPr>
          <p:cNvSpPr txBox="1"/>
          <p:nvPr/>
        </p:nvSpPr>
        <p:spPr>
          <a:xfrm>
            <a:off x="6599058" y="1218364"/>
            <a:ext cx="11785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Divine Judgment</a:t>
            </a:r>
          </a:p>
        </p:txBody>
      </p:sp>
      <p:sp>
        <p:nvSpPr>
          <p:cNvPr id="15" name="TextBox 14">
            <a:extLst>
              <a:ext uri="{FF2B5EF4-FFF2-40B4-BE49-F238E27FC236}">
                <a16:creationId xmlns:a16="http://schemas.microsoft.com/office/drawing/2014/main" id="{001774DD-6854-F647-A744-83A30A5AA080}"/>
              </a:ext>
            </a:extLst>
          </p:cNvPr>
          <p:cNvSpPr txBox="1"/>
          <p:nvPr/>
        </p:nvSpPr>
        <p:spPr>
          <a:xfrm>
            <a:off x="163660" y="3653599"/>
            <a:ext cx="3710245" cy="264687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Optima" panose="02000503060000020004" pitchFamily="2" charset="0"/>
                <a:ea typeface="+mn-ea"/>
                <a:cs typeface="+mn-cs"/>
              </a:rPr>
              <a:t>Condition of nature changed to be mortal and prone to sin</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6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Mortality</a:t>
            </a:r>
            <a:r>
              <a:rPr kumimoji="0" lang="en-AU" sz="1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‘in the day that thou eatest thereof thou shalt surely die (Gen 2:7)</a:t>
            </a:r>
            <a:r>
              <a:rPr kumimoji="0" lang="en-AU" sz="1400" b="1"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AU" sz="600" b="1"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Way of thinking/sin-bias: ‘</a:t>
            </a:r>
            <a:r>
              <a:rPr kumimoji="0" lang="en-AU" sz="1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And the eyes of them both were opened, and they knew that they were naked … Who told thee that thou wast naked? Hast thou eaten of the tree, whereof I commanded thee that thou shouldest not eat? (Gen 3:7,11)   </a:t>
            </a:r>
            <a:r>
              <a:rPr kumimoji="0" lang="en-US" sz="1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a:t>
            </a:r>
            <a:br>
              <a:rPr kumimoji="0" lang="en-US" sz="1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br>
            <a:endParaRPr kumimoji="0" lang="en-US" sz="2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endParaRPr>
          </a:p>
        </p:txBody>
      </p:sp>
      <p:sp>
        <p:nvSpPr>
          <p:cNvPr id="16" name="TextBox 15">
            <a:extLst>
              <a:ext uri="{FF2B5EF4-FFF2-40B4-BE49-F238E27FC236}">
                <a16:creationId xmlns:a16="http://schemas.microsoft.com/office/drawing/2014/main" id="{AB4EF9F2-05FF-DA44-AA35-BCE2873B21EC}"/>
              </a:ext>
            </a:extLst>
          </p:cNvPr>
          <p:cNvSpPr txBox="1"/>
          <p:nvPr/>
        </p:nvSpPr>
        <p:spPr>
          <a:xfrm>
            <a:off x="4420379" y="1232779"/>
            <a:ext cx="11785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Divine Judgment</a:t>
            </a:r>
          </a:p>
        </p:txBody>
      </p:sp>
      <p:sp>
        <p:nvSpPr>
          <p:cNvPr id="17" name="TextBox 16">
            <a:extLst>
              <a:ext uri="{FF2B5EF4-FFF2-40B4-BE49-F238E27FC236}">
                <a16:creationId xmlns:a16="http://schemas.microsoft.com/office/drawing/2014/main" id="{54DE29AF-B1FB-4446-A9EC-FD2DF90AF9F9}"/>
              </a:ext>
            </a:extLst>
          </p:cNvPr>
          <p:cNvSpPr txBox="1"/>
          <p:nvPr/>
        </p:nvSpPr>
        <p:spPr>
          <a:xfrm>
            <a:off x="6361874" y="3034969"/>
            <a:ext cx="1645170"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Explains the basis for the  physical changes that are about to take place</a:t>
            </a:r>
          </a:p>
        </p:txBody>
      </p:sp>
      <p:sp>
        <p:nvSpPr>
          <p:cNvPr id="18" name="TextBox 17">
            <a:extLst>
              <a:ext uri="{FF2B5EF4-FFF2-40B4-BE49-F238E27FC236}">
                <a16:creationId xmlns:a16="http://schemas.microsoft.com/office/drawing/2014/main" id="{A7999829-BA8D-6248-881D-A0623F33F6AA}"/>
              </a:ext>
            </a:extLst>
          </p:cNvPr>
          <p:cNvSpPr txBox="1"/>
          <p:nvPr/>
        </p:nvSpPr>
        <p:spPr>
          <a:xfrm>
            <a:off x="7926084" y="3686960"/>
            <a:ext cx="4184951" cy="249299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B050"/>
                </a:solidFill>
                <a:effectLst/>
                <a:uLnTx/>
                <a:uFillTx/>
                <a:latin typeface="Optima" panose="02000503060000020004" pitchFamily="2" charset="0"/>
                <a:ea typeface="+mn-ea"/>
                <a:cs typeface="+mn-cs"/>
              </a:rPr>
              <a:t>Change of nature to immortality</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And now, lest he put forth his hand, and </a:t>
            </a:r>
            <a:r>
              <a:rPr kumimoji="0" lang="en-AU" sz="1400" b="1"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take also of the tree of life, and eat, and live for ever</a:t>
            </a:r>
            <a:r>
              <a:rPr kumimoji="0" lang="en-AU" sz="1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…So he drove out the man; and he placed </a:t>
            </a:r>
            <a:r>
              <a:rPr kumimoji="0" lang="en-AU" sz="1400" b="0" i="0" u="none" strike="noStrike" kern="1200" cap="none" spc="0" normalizeH="0" baseline="0" noProof="0" dirty="0" err="1">
                <a:ln>
                  <a:noFill/>
                </a:ln>
                <a:solidFill>
                  <a:prstClr val="black"/>
                </a:solidFill>
                <a:effectLst/>
                <a:uLnTx/>
                <a:uFillTx/>
                <a:latin typeface="Avenir Book" panose="02000503020000020003" pitchFamily="2" charset="0"/>
                <a:ea typeface="+mn-ea"/>
                <a:cs typeface="+mn-cs"/>
              </a:rPr>
              <a:t>Cherubims</a:t>
            </a:r>
            <a:r>
              <a:rPr kumimoji="0" lang="en-AU" sz="1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 and a flaming sword … </a:t>
            </a:r>
            <a:r>
              <a:rPr kumimoji="0" lang="en-AU" sz="1400" b="1"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to keep the way of the tree of life </a:t>
            </a:r>
            <a:r>
              <a:rPr kumimoji="0" lang="en-AU" sz="1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(Gen 3:22-24)</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To him that overcometh will I give to eat of the tree of life (Rev 2:7)</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400" b="0" i="0" u="none" strike="noStrike" kern="1200" cap="none" spc="0" normalizeH="0" baseline="0" noProof="0" dirty="0">
                <a:ln>
                  <a:noFill/>
                </a:ln>
                <a:solidFill>
                  <a:prstClr val="black"/>
                </a:solidFill>
                <a:effectLst/>
                <a:uLnTx/>
                <a:uFillTx/>
                <a:latin typeface="Avenir Book" panose="02000503020000020003" pitchFamily="2" charset="0"/>
                <a:ea typeface="+mn-ea"/>
                <a:cs typeface="+mn-cs"/>
              </a:rPr>
              <a:t>Blessed are they that do his commandments, that they may have right to the tree of life  (Rev 22:14)</a:t>
            </a:r>
          </a:p>
        </p:txBody>
      </p:sp>
      <p:pic>
        <p:nvPicPr>
          <p:cNvPr id="20" name="Graphic 19" descr="Chevron arrows">
            <a:extLst>
              <a:ext uri="{FF2B5EF4-FFF2-40B4-BE49-F238E27FC236}">
                <a16:creationId xmlns:a16="http://schemas.microsoft.com/office/drawing/2014/main" id="{4DA2633F-6653-D740-A5DC-0D23FD0237D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73905" y="1939647"/>
            <a:ext cx="534619" cy="534619"/>
          </a:xfrm>
          <a:prstGeom prst="rect">
            <a:avLst/>
          </a:prstGeom>
        </p:spPr>
      </p:pic>
      <p:cxnSp>
        <p:nvCxnSpPr>
          <p:cNvPr id="23" name="Straight Connector 22">
            <a:extLst>
              <a:ext uri="{FF2B5EF4-FFF2-40B4-BE49-F238E27FC236}">
                <a16:creationId xmlns:a16="http://schemas.microsoft.com/office/drawing/2014/main" id="{754C8F97-D41B-DD42-8122-9C68AE3734E4}"/>
              </a:ext>
            </a:extLst>
          </p:cNvPr>
          <p:cNvCxnSpPr>
            <a:cxnSpLocks/>
          </p:cNvCxnSpPr>
          <p:nvPr/>
        </p:nvCxnSpPr>
        <p:spPr>
          <a:xfrm>
            <a:off x="6171920" y="322831"/>
            <a:ext cx="4704" cy="1441171"/>
          </a:xfrm>
          <a:prstGeom prst="line">
            <a:avLst/>
          </a:prstGeom>
          <a:ln w="25400"/>
        </p:spPr>
        <p:style>
          <a:lnRef idx="3">
            <a:schemeClr val="accent1"/>
          </a:lnRef>
          <a:fillRef idx="0">
            <a:schemeClr val="accent1"/>
          </a:fillRef>
          <a:effectRef idx="2">
            <a:schemeClr val="accent1"/>
          </a:effectRef>
          <a:fontRef idx="minor">
            <a:schemeClr val="tx1"/>
          </a:fontRef>
        </p:style>
      </p:cxnSp>
      <p:sp>
        <p:nvSpPr>
          <p:cNvPr id="24" name="TextBox 23">
            <a:extLst>
              <a:ext uri="{FF2B5EF4-FFF2-40B4-BE49-F238E27FC236}">
                <a16:creationId xmlns:a16="http://schemas.microsoft.com/office/drawing/2014/main" id="{354C180D-FDFD-FC45-924A-77E9484FCC47}"/>
              </a:ext>
            </a:extLst>
          </p:cNvPr>
          <p:cNvSpPr txBox="1"/>
          <p:nvPr/>
        </p:nvSpPr>
        <p:spPr>
          <a:xfrm>
            <a:off x="1623420" y="3038837"/>
            <a:ext cx="22897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70C0"/>
                </a:solidFill>
                <a:effectLst/>
                <a:uLnTx/>
                <a:uFillTx/>
                <a:latin typeface="Avenir Medium Oblique" panose="02000503020000020003" pitchFamily="2" charset="0"/>
                <a:ea typeface="+mn-ea"/>
                <a:cs typeface="+mn-cs"/>
              </a:rPr>
              <a:t>In a moment, in the twinkling of an eye</a:t>
            </a:r>
          </a:p>
        </p:txBody>
      </p:sp>
      <p:sp>
        <p:nvSpPr>
          <p:cNvPr id="25" name="TextBox 24">
            <a:extLst>
              <a:ext uri="{FF2B5EF4-FFF2-40B4-BE49-F238E27FC236}">
                <a16:creationId xmlns:a16="http://schemas.microsoft.com/office/drawing/2014/main" id="{708EEA07-C61C-B346-AFDA-C21FB1B499DC}"/>
              </a:ext>
            </a:extLst>
          </p:cNvPr>
          <p:cNvSpPr txBox="1"/>
          <p:nvPr/>
        </p:nvSpPr>
        <p:spPr>
          <a:xfrm>
            <a:off x="8094466" y="3026975"/>
            <a:ext cx="22897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70C0"/>
                </a:solidFill>
                <a:effectLst/>
                <a:uLnTx/>
                <a:uFillTx/>
                <a:latin typeface="Avenir Medium Oblique" panose="02000503020000020003" pitchFamily="2" charset="0"/>
                <a:ea typeface="+mn-ea"/>
                <a:cs typeface="+mn-cs"/>
              </a:rPr>
              <a:t>In a moment, in the twinkling of an eye</a:t>
            </a:r>
          </a:p>
        </p:txBody>
      </p:sp>
      <p:pic>
        <p:nvPicPr>
          <p:cNvPr id="33" name="Graphic 32" descr="Two Men">
            <a:extLst>
              <a:ext uri="{FF2B5EF4-FFF2-40B4-BE49-F238E27FC236}">
                <a16:creationId xmlns:a16="http://schemas.microsoft.com/office/drawing/2014/main" id="{30F489F0-C5E9-9748-AA73-BF579E820E1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794818" y="2217015"/>
            <a:ext cx="672373" cy="672373"/>
          </a:xfrm>
          <a:prstGeom prst="rect">
            <a:avLst/>
          </a:prstGeom>
        </p:spPr>
      </p:pic>
      <p:pic>
        <p:nvPicPr>
          <p:cNvPr id="35" name="Graphic 34" descr="Group of people">
            <a:extLst>
              <a:ext uri="{FF2B5EF4-FFF2-40B4-BE49-F238E27FC236}">
                <a16:creationId xmlns:a16="http://schemas.microsoft.com/office/drawing/2014/main" id="{04B2EC38-240F-8D46-8D07-F4430226929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0735979" y="2075806"/>
            <a:ext cx="672373" cy="672373"/>
          </a:xfrm>
          <a:prstGeom prst="rect">
            <a:avLst/>
          </a:prstGeom>
        </p:spPr>
      </p:pic>
      <p:pic>
        <p:nvPicPr>
          <p:cNvPr id="37" name="Graphic 36" descr="User">
            <a:extLst>
              <a:ext uri="{FF2B5EF4-FFF2-40B4-BE49-F238E27FC236}">
                <a16:creationId xmlns:a16="http://schemas.microsoft.com/office/drawing/2014/main" id="{DC8EF23D-38A3-8A49-9C87-5E3623DB8A5B}"/>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16913" y="2169011"/>
            <a:ext cx="672373" cy="672373"/>
          </a:xfrm>
          <a:prstGeom prst="rect">
            <a:avLst/>
          </a:prstGeom>
        </p:spPr>
      </p:pic>
      <p:sp>
        <p:nvSpPr>
          <p:cNvPr id="38" name="TextBox 37">
            <a:extLst>
              <a:ext uri="{FF2B5EF4-FFF2-40B4-BE49-F238E27FC236}">
                <a16:creationId xmlns:a16="http://schemas.microsoft.com/office/drawing/2014/main" id="{2A1017FD-A461-2941-8C7B-42687B74307B}"/>
              </a:ext>
            </a:extLst>
          </p:cNvPr>
          <p:cNvSpPr txBox="1"/>
          <p:nvPr/>
        </p:nvSpPr>
        <p:spPr>
          <a:xfrm>
            <a:off x="282610" y="1498678"/>
            <a:ext cx="11785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Direct Fellowship</a:t>
            </a:r>
          </a:p>
        </p:txBody>
      </p:sp>
      <p:pic>
        <p:nvPicPr>
          <p:cNvPr id="39" name="Graphic 38" descr="Chevron arrows">
            <a:extLst>
              <a:ext uri="{FF2B5EF4-FFF2-40B4-BE49-F238E27FC236}">
                <a16:creationId xmlns:a16="http://schemas.microsoft.com/office/drawing/2014/main" id="{68A42AA2-5D8D-C34B-98CC-65D799424AD8}"/>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697853" y="1939646"/>
            <a:ext cx="534619" cy="534619"/>
          </a:xfrm>
          <a:prstGeom prst="rect">
            <a:avLst/>
          </a:prstGeom>
        </p:spPr>
      </p:pic>
      <p:pic>
        <p:nvPicPr>
          <p:cNvPr id="42" name="Graphic 41" descr="User">
            <a:extLst>
              <a:ext uri="{FF2B5EF4-FFF2-40B4-BE49-F238E27FC236}">
                <a16:creationId xmlns:a16="http://schemas.microsoft.com/office/drawing/2014/main" id="{A0A4D5E7-3704-9B49-A76E-32DFAC72E94A}"/>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1283653" y="2075806"/>
            <a:ext cx="672373" cy="672373"/>
          </a:xfrm>
          <a:prstGeom prst="rect">
            <a:avLst/>
          </a:prstGeom>
        </p:spPr>
      </p:pic>
      <p:sp>
        <p:nvSpPr>
          <p:cNvPr id="43" name="TextBox 42">
            <a:extLst>
              <a:ext uri="{FF2B5EF4-FFF2-40B4-BE49-F238E27FC236}">
                <a16:creationId xmlns:a16="http://schemas.microsoft.com/office/drawing/2014/main" id="{71608241-9E10-7840-A538-06686F576635}"/>
              </a:ext>
            </a:extLst>
          </p:cNvPr>
          <p:cNvSpPr txBox="1"/>
          <p:nvPr/>
        </p:nvSpPr>
        <p:spPr>
          <a:xfrm>
            <a:off x="10655842" y="1440837"/>
            <a:ext cx="1178598"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Direct Fellowship</a:t>
            </a:r>
          </a:p>
        </p:txBody>
      </p:sp>
      <p:pic>
        <p:nvPicPr>
          <p:cNvPr id="44" name="Graphic 43" descr="Chevron arrows">
            <a:extLst>
              <a:ext uri="{FF2B5EF4-FFF2-40B4-BE49-F238E27FC236}">
                <a16:creationId xmlns:a16="http://schemas.microsoft.com/office/drawing/2014/main" id="{A46CE1C4-04F2-F841-9DEE-8A83C0086AB0}"/>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9879716" y="1941488"/>
            <a:ext cx="534619" cy="534619"/>
          </a:xfrm>
          <a:prstGeom prst="rect">
            <a:avLst/>
          </a:prstGeom>
        </p:spPr>
      </p:pic>
      <p:pic>
        <p:nvPicPr>
          <p:cNvPr id="45" name="Graphic 44" descr="Chevron arrows">
            <a:extLst>
              <a:ext uri="{FF2B5EF4-FFF2-40B4-BE49-F238E27FC236}">
                <a16:creationId xmlns:a16="http://schemas.microsoft.com/office/drawing/2014/main" id="{326A66F7-64B6-FD4D-A266-48AB5DEF0F5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7778678" y="1959593"/>
            <a:ext cx="534619" cy="534619"/>
          </a:xfrm>
          <a:prstGeom prst="rect">
            <a:avLst/>
          </a:prstGeom>
        </p:spPr>
      </p:pic>
      <p:grpSp>
        <p:nvGrpSpPr>
          <p:cNvPr id="49" name="Group 48">
            <a:extLst>
              <a:ext uri="{FF2B5EF4-FFF2-40B4-BE49-F238E27FC236}">
                <a16:creationId xmlns:a16="http://schemas.microsoft.com/office/drawing/2014/main" id="{D4FE4324-CFE5-F74E-8FE2-3FD9FFF90B47}"/>
              </a:ext>
            </a:extLst>
          </p:cNvPr>
          <p:cNvGrpSpPr/>
          <p:nvPr/>
        </p:nvGrpSpPr>
        <p:grpSpPr>
          <a:xfrm>
            <a:off x="5633869" y="1819618"/>
            <a:ext cx="1077444" cy="1268069"/>
            <a:chOff x="1619672" y="-135346"/>
            <a:chExt cx="3127040" cy="3680287"/>
          </a:xfrm>
        </p:grpSpPr>
        <p:pic>
          <p:nvPicPr>
            <p:cNvPr id="50" name="Picture 3">
              <a:extLst>
                <a:ext uri="{FF2B5EF4-FFF2-40B4-BE49-F238E27FC236}">
                  <a16:creationId xmlns:a16="http://schemas.microsoft.com/office/drawing/2014/main" id="{6D64C1EF-0E40-CA4B-B483-387C3E8DD042}"/>
                </a:ext>
              </a:extLst>
            </p:cNvPr>
            <p:cNvPicPr>
              <a:picLocks noChangeAspect="1" noChangeArrowheads="1"/>
            </p:cNvPicPr>
            <p:nvPr/>
          </p:nvPicPr>
          <p:blipFill>
            <a:blip r:embed="rId16" cstate="screen">
              <a:extLst>
                <a:ext uri="{28A0092B-C50C-407E-A947-70E740481C1C}">
                  <a14:useLocalDpi xmlns:a14="http://schemas.microsoft.com/office/drawing/2010/main"/>
                </a:ext>
              </a:extLst>
            </a:blip>
            <a:srcRect/>
            <a:stretch>
              <a:fillRect/>
            </a:stretch>
          </p:blipFill>
          <p:spPr bwMode="auto">
            <a:xfrm>
              <a:off x="1619672" y="-135346"/>
              <a:ext cx="3127040" cy="3680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Rounded Rectangle 50">
              <a:extLst>
                <a:ext uri="{FF2B5EF4-FFF2-40B4-BE49-F238E27FC236}">
                  <a16:creationId xmlns:a16="http://schemas.microsoft.com/office/drawing/2014/main" id="{BEEC1A0B-1496-BF48-A5D6-FD9B642770BA}"/>
                </a:ext>
              </a:extLst>
            </p:cNvPr>
            <p:cNvSpPr/>
            <p:nvPr/>
          </p:nvSpPr>
          <p:spPr>
            <a:xfrm>
              <a:off x="3095836" y="1412775"/>
              <a:ext cx="153386" cy="1865265"/>
            </a:xfrm>
            <a:prstGeom prst="roundRect">
              <a:avLst/>
            </a:prstGeom>
            <a:gradFill flip="none" rotWithShape="1">
              <a:gsLst>
                <a:gs pos="21000">
                  <a:srgbClr val="C00000"/>
                </a:gs>
                <a:gs pos="67000">
                  <a:srgbClr val="FFC000"/>
                </a:gs>
                <a:gs pos="100000">
                  <a:srgbClr val="FFFF00"/>
                </a:gs>
              </a:gsLst>
              <a:path path="rect">
                <a:fillToRect l="50000" t="50000" r="50000" b="50000"/>
              </a:path>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cxnSp>
        <p:nvCxnSpPr>
          <p:cNvPr id="55" name="Straight Connector 54">
            <a:extLst>
              <a:ext uri="{FF2B5EF4-FFF2-40B4-BE49-F238E27FC236}">
                <a16:creationId xmlns:a16="http://schemas.microsoft.com/office/drawing/2014/main" id="{4DEA2364-64E0-0443-8A5D-0DCA75D8A1F4}"/>
              </a:ext>
            </a:extLst>
          </p:cNvPr>
          <p:cNvCxnSpPr>
            <a:cxnSpLocks/>
          </p:cNvCxnSpPr>
          <p:nvPr/>
        </p:nvCxnSpPr>
        <p:spPr>
          <a:xfrm>
            <a:off x="6175989" y="3379309"/>
            <a:ext cx="0" cy="3276324"/>
          </a:xfrm>
          <a:prstGeom prst="line">
            <a:avLst/>
          </a:prstGeom>
          <a:ln w="25400"/>
        </p:spPr>
        <p:style>
          <a:lnRef idx="3">
            <a:schemeClr val="accent1"/>
          </a:lnRef>
          <a:fillRef idx="0">
            <a:schemeClr val="accent1"/>
          </a:fillRef>
          <a:effectRef idx="2">
            <a:schemeClr val="accent1"/>
          </a:effectRef>
          <a:fontRef idx="minor">
            <a:schemeClr val="tx1"/>
          </a:fontRef>
        </p:style>
      </p:cxnSp>
      <p:sp>
        <p:nvSpPr>
          <p:cNvPr id="57" name="Rectangle 56">
            <a:extLst>
              <a:ext uri="{FF2B5EF4-FFF2-40B4-BE49-F238E27FC236}">
                <a16:creationId xmlns:a16="http://schemas.microsoft.com/office/drawing/2014/main" id="{DE55E450-74EE-F34E-991B-E6B6614A3B15}"/>
              </a:ext>
            </a:extLst>
          </p:cNvPr>
          <p:cNvSpPr/>
          <p:nvPr/>
        </p:nvSpPr>
        <p:spPr>
          <a:xfrm>
            <a:off x="8045987" y="6193045"/>
            <a:ext cx="2465750"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Diabolos destroyed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70AD47">
                    <a:lumMod val="75000"/>
                  </a:srgbClr>
                </a:solidFill>
                <a:effectLst/>
                <a:uLnTx/>
                <a:uFillTx/>
                <a:latin typeface="Calibri" panose="020F0502020204030204"/>
                <a:ea typeface="+mn-ea"/>
                <a:cs typeface="+mn-cs"/>
              </a:rPr>
              <a:t>– death and sin-bias </a:t>
            </a:r>
          </a:p>
        </p:txBody>
      </p:sp>
      <p:sp>
        <p:nvSpPr>
          <p:cNvPr id="58" name="Rectangle 57">
            <a:extLst>
              <a:ext uri="{FF2B5EF4-FFF2-40B4-BE49-F238E27FC236}">
                <a16:creationId xmlns:a16="http://schemas.microsoft.com/office/drawing/2014/main" id="{09B8FF5B-D10C-F645-A39D-7D062BCA90C0}"/>
              </a:ext>
            </a:extLst>
          </p:cNvPr>
          <p:cNvSpPr/>
          <p:nvPr/>
        </p:nvSpPr>
        <p:spPr>
          <a:xfrm>
            <a:off x="718843" y="6193772"/>
            <a:ext cx="3174693"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C00000"/>
                </a:solidFill>
                <a:effectLst/>
                <a:uLnTx/>
                <a:uFillTx/>
                <a:latin typeface="Calibri" panose="020F0502020204030204"/>
                <a:ea typeface="+mn-ea"/>
                <a:cs typeface="+mn-cs"/>
              </a:rPr>
              <a:t>Diabolos within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C00000"/>
                </a:solidFill>
                <a:effectLst/>
                <a:uLnTx/>
                <a:uFillTx/>
                <a:latin typeface="Calibri" panose="020F0502020204030204"/>
                <a:ea typeface="+mn-ea"/>
                <a:cs typeface="+mn-cs"/>
              </a:rPr>
              <a:t>– power of death and sin bias</a:t>
            </a:r>
          </a:p>
        </p:txBody>
      </p:sp>
    </p:spTree>
    <p:extLst>
      <p:ext uri="{BB962C8B-B14F-4D97-AF65-F5344CB8AC3E}">
        <p14:creationId xmlns:p14="http://schemas.microsoft.com/office/powerpoint/2010/main" val="4206347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AAD428BF-4FEF-7A4A-BD79-01E5967CAA30}"/>
              </a:ext>
            </a:extLst>
          </p:cNvPr>
          <p:cNvSpPr/>
          <p:nvPr/>
        </p:nvSpPr>
        <p:spPr>
          <a:xfrm>
            <a:off x="6235190" y="637573"/>
            <a:ext cx="3189473" cy="5235480"/>
          </a:xfrm>
          <a:prstGeom prst="roundRect">
            <a:avLst>
              <a:gd name="adj" fmla="val 0"/>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33"/>
          </a:p>
        </p:txBody>
      </p:sp>
      <p:sp>
        <p:nvSpPr>
          <p:cNvPr id="23" name="Rounded Rectangle 22">
            <a:extLst>
              <a:ext uri="{FF2B5EF4-FFF2-40B4-BE49-F238E27FC236}">
                <a16:creationId xmlns:a16="http://schemas.microsoft.com/office/drawing/2014/main" id="{1FDF9248-65EF-2644-A8D3-32DF4C378864}"/>
              </a:ext>
            </a:extLst>
          </p:cNvPr>
          <p:cNvSpPr/>
          <p:nvPr/>
        </p:nvSpPr>
        <p:spPr>
          <a:xfrm>
            <a:off x="2871543" y="637572"/>
            <a:ext cx="3134904" cy="5235481"/>
          </a:xfrm>
          <a:prstGeom prst="roundRect">
            <a:avLst>
              <a:gd name="adj" fmla="val 0"/>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633"/>
          </a:p>
        </p:txBody>
      </p:sp>
      <p:sp>
        <p:nvSpPr>
          <p:cNvPr id="6" name="TextBox 5">
            <a:extLst>
              <a:ext uri="{FF2B5EF4-FFF2-40B4-BE49-F238E27FC236}">
                <a16:creationId xmlns:a16="http://schemas.microsoft.com/office/drawing/2014/main" id="{871B8E83-E189-314D-AEB0-F48F84428A0A}"/>
              </a:ext>
            </a:extLst>
          </p:cNvPr>
          <p:cNvSpPr txBox="1"/>
          <p:nvPr/>
        </p:nvSpPr>
        <p:spPr>
          <a:xfrm>
            <a:off x="3109028" y="806727"/>
            <a:ext cx="2429524" cy="566950"/>
          </a:xfrm>
          <a:prstGeom prst="rect">
            <a:avLst/>
          </a:prstGeom>
          <a:noFill/>
        </p:spPr>
        <p:txBody>
          <a:bodyPr wrap="square" rtlCol="0">
            <a:spAutoFit/>
          </a:bodyPr>
          <a:lstStyle/>
          <a:p>
            <a:pPr algn="ctr"/>
            <a:r>
              <a:rPr lang="en-AU" sz="1814" b="1" dirty="0">
                <a:latin typeface="Optima ExtraBlack" panose="02000503060000020004" pitchFamily="2" charset="0"/>
                <a:cs typeface="Arial" panose="020B0604020202020204" pitchFamily="34" charset="0"/>
              </a:rPr>
              <a:t>“</a:t>
            </a:r>
            <a:r>
              <a:rPr lang="en-AU" sz="1814" b="1" dirty="0">
                <a:latin typeface="Optima ExtraBlack" panose="02000503060000020004" pitchFamily="2" charset="0"/>
                <a:cs typeface="Arial Black" panose="020B0604020202020204" pitchFamily="34" charset="0"/>
              </a:rPr>
              <a:t>Very Good” State</a:t>
            </a:r>
          </a:p>
          <a:p>
            <a:pPr algn="ctr"/>
            <a:r>
              <a:rPr lang="en-AU" sz="1270" dirty="0">
                <a:latin typeface="Arial" panose="020B0604020202020204" pitchFamily="34" charset="0"/>
                <a:cs typeface="Arial" panose="020B0604020202020204" pitchFamily="34" charset="0"/>
              </a:rPr>
              <a:t>(Genesis 1 &amp; 2)</a:t>
            </a:r>
          </a:p>
        </p:txBody>
      </p:sp>
      <p:sp>
        <p:nvSpPr>
          <p:cNvPr id="7" name="TextBox 6">
            <a:extLst>
              <a:ext uri="{FF2B5EF4-FFF2-40B4-BE49-F238E27FC236}">
                <a16:creationId xmlns:a16="http://schemas.microsoft.com/office/drawing/2014/main" id="{29F72885-1973-574E-B6BC-4C8C9CCB6F4D}"/>
              </a:ext>
            </a:extLst>
          </p:cNvPr>
          <p:cNvSpPr txBox="1"/>
          <p:nvPr/>
        </p:nvSpPr>
        <p:spPr>
          <a:xfrm>
            <a:off x="6613159" y="802018"/>
            <a:ext cx="2433533" cy="566950"/>
          </a:xfrm>
          <a:prstGeom prst="rect">
            <a:avLst/>
          </a:prstGeom>
          <a:noFill/>
        </p:spPr>
        <p:txBody>
          <a:bodyPr wrap="square" rtlCol="0">
            <a:spAutoFit/>
          </a:bodyPr>
          <a:lstStyle/>
          <a:p>
            <a:pPr algn="ctr"/>
            <a:r>
              <a:rPr lang="en-AU" sz="1814" b="1" dirty="0">
                <a:latin typeface="Optima ExtraBlack" panose="02000503060000020004" pitchFamily="2" charset="0"/>
                <a:cs typeface="Arial Black" panose="020B0604020202020204" pitchFamily="34" charset="0"/>
              </a:rPr>
              <a:t>Corrupted State</a:t>
            </a:r>
          </a:p>
          <a:p>
            <a:pPr algn="ctr"/>
            <a:r>
              <a:rPr lang="en-AU" sz="1270" dirty="0">
                <a:latin typeface="Arial" panose="020B0604020202020204" pitchFamily="34" charset="0"/>
                <a:cs typeface="Arial" panose="020B0604020202020204" pitchFamily="34" charset="0"/>
              </a:rPr>
              <a:t>(Genesis 3)</a:t>
            </a:r>
          </a:p>
        </p:txBody>
      </p:sp>
      <p:sp>
        <p:nvSpPr>
          <p:cNvPr id="8" name="TextBox 7">
            <a:extLst>
              <a:ext uri="{FF2B5EF4-FFF2-40B4-BE49-F238E27FC236}">
                <a16:creationId xmlns:a16="http://schemas.microsoft.com/office/drawing/2014/main" id="{C6E218F3-4B71-3B4B-8AF3-B5A74F9DFEA3}"/>
              </a:ext>
            </a:extLst>
          </p:cNvPr>
          <p:cNvSpPr txBox="1"/>
          <p:nvPr/>
        </p:nvSpPr>
        <p:spPr>
          <a:xfrm>
            <a:off x="2922655" y="3523334"/>
            <a:ext cx="3134904" cy="287771"/>
          </a:xfrm>
          <a:prstGeom prst="rect">
            <a:avLst/>
          </a:prstGeom>
          <a:noFill/>
        </p:spPr>
        <p:txBody>
          <a:bodyPr wrap="square" rtlCol="0">
            <a:spAutoFit/>
          </a:bodyPr>
          <a:lstStyle/>
          <a:p>
            <a:r>
              <a:rPr lang="en-AU" sz="1270" dirty="0">
                <a:latin typeface="Arial Narrow" panose="020B0604020202020204" pitchFamily="34" charset="0"/>
                <a:cs typeface="Arial Narrow" panose="020B0604020202020204" pitchFamily="34" charset="0"/>
              </a:rPr>
              <a:t>Serpent thinking in serpent (amoral creature) (3:1) </a:t>
            </a:r>
          </a:p>
        </p:txBody>
      </p:sp>
      <p:sp>
        <p:nvSpPr>
          <p:cNvPr id="9" name="TextBox 8">
            <a:extLst>
              <a:ext uri="{FF2B5EF4-FFF2-40B4-BE49-F238E27FC236}">
                <a16:creationId xmlns:a16="http://schemas.microsoft.com/office/drawing/2014/main" id="{A42CD10C-9A9A-9343-B24D-7820DEE1B741}"/>
              </a:ext>
            </a:extLst>
          </p:cNvPr>
          <p:cNvSpPr txBox="1"/>
          <p:nvPr/>
        </p:nvSpPr>
        <p:spPr>
          <a:xfrm>
            <a:off x="2936571" y="3783109"/>
            <a:ext cx="3081969" cy="287771"/>
          </a:xfrm>
          <a:prstGeom prst="rect">
            <a:avLst/>
          </a:prstGeom>
          <a:noFill/>
        </p:spPr>
        <p:txBody>
          <a:bodyPr wrap="square" rtlCol="0">
            <a:spAutoFit/>
          </a:bodyPr>
          <a:lstStyle/>
          <a:p>
            <a:r>
              <a:rPr lang="en-AU" sz="1270" dirty="0">
                <a:latin typeface="Arial Narrow" panose="020B0604020202020204" pitchFamily="34" charset="0"/>
                <a:cs typeface="Arial Narrow" panose="020B0604020202020204" pitchFamily="34" charset="0"/>
              </a:rPr>
              <a:t>The tree of the knowledge of good and evil (2:9)</a:t>
            </a:r>
          </a:p>
        </p:txBody>
      </p:sp>
      <p:sp>
        <p:nvSpPr>
          <p:cNvPr id="10" name="TextBox 9">
            <a:extLst>
              <a:ext uri="{FF2B5EF4-FFF2-40B4-BE49-F238E27FC236}">
                <a16:creationId xmlns:a16="http://schemas.microsoft.com/office/drawing/2014/main" id="{98B1D26A-251B-4D48-8B62-A14501D43861}"/>
              </a:ext>
            </a:extLst>
          </p:cNvPr>
          <p:cNvSpPr txBox="1"/>
          <p:nvPr/>
        </p:nvSpPr>
        <p:spPr>
          <a:xfrm>
            <a:off x="2873771" y="1312450"/>
            <a:ext cx="3081969" cy="2239074"/>
          </a:xfrm>
          <a:prstGeom prst="rect">
            <a:avLst/>
          </a:prstGeom>
          <a:noFill/>
        </p:spPr>
        <p:txBody>
          <a:bodyPr wrap="square" rtlCol="0">
            <a:spAutoFit/>
          </a:bodyPr>
          <a:lstStyle/>
          <a:p>
            <a:pPr>
              <a:spcAft>
                <a:spcPts val="272"/>
              </a:spcAft>
            </a:pPr>
            <a:r>
              <a:rPr lang="en-AU" sz="1270" dirty="0">
                <a:latin typeface="Arial Narrow" panose="020B0604020202020204" pitchFamily="34" charset="0"/>
                <a:cs typeface="Arial Narrow" panose="020B0604020202020204" pitchFamily="34" charset="0"/>
              </a:rPr>
              <a:t>Adam &amp; Eve</a:t>
            </a:r>
          </a:p>
          <a:p>
            <a:pPr marL="204506" indent="-172822">
              <a:spcAft>
                <a:spcPts val="272"/>
              </a:spcAft>
              <a:buFont typeface="Arial" panose="020B0604020202020204" pitchFamily="34" charset="0"/>
              <a:buChar char="•"/>
            </a:pPr>
            <a:r>
              <a:rPr lang="en-AU" sz="1270" dirty="0">
                <a:latin typeface="Arial Narrow" panose="020B0604020202020204" pitchFamily="34" charset="0"/>
                <a:cs typeface="Arial Narrow" panose="020B0604020202020204" pitchFamily="34" charset="0"/>
              </a:rPr>
              <a:t>Naked &amp; </a:t>
            </a:r>
            <a:br>
              <a:rPr lang="en-AU" sz="1270" dirty="0">
                <a:latin typeface="Arial Narrow" panose="020B0604020202020204" pitchFamily="34" charset="0"/>
                <a:cs typeface="Arial Narrow" panose="020B0604020202020204" pitchFamily="34" charset="0"/>
              </a:rPr>
            </a:br>
            <a:r>
              <a:rPr lang="en-AU" sz="1270" dirty="0">
                <a:latin typeface="Arial Narrow" panose="020B0604020202020204" pitchFamily="34" charset="0"/>
                <a:cs typeface="Arial Narrow" panose="020B0604020202020204" pitchFamily="34" charset="0"/>
              </a:rPr>
              <a:t>unashamed (2:25)</a:t>
            </a:r>
          </a:p>
          <a:p>
            <a:pPr marL="204506" indent="-172822">
              <a:spcAft>
                <a:spcPts val="272"/>
              </a:spcAft>
              <a:buFont typeface="Arial" panose="020B0604020202020204" pitchFamily="34" charset="0"/>
              <a:buChar char="•"/>
            </a:pPr>
            <a:r>
              <a:rPr lang="en-AU" sz="1270" dirty="0">
                <a:latin typeface="Arial Narrow" panose="020B0604020202020204" pitchFamily="34" charset="0"/>
                <a:cs typeface="Arial Narrow" panose="020B0604020202020204" pitchFamily="34" charset="0"/>
              </a:rPr>
              <a:t>Exercise authority </a:t>
            </a:r>
            <a:br>
              <a:rPr lang="en-AU" sz="1270" dirty="0">
                <a:latin typeface="Arial Narrow" panose="020B0604020202020204" pitchFamily="34" charset="0"/>
                <a:cs typeface="Arial Narrow" panose="020B0604020202020204" pitchFamily="34" charset="0"/>
              </a:rPr>
            </a:br>
            <a:r>
              <a:rPr lang="en-AU" sz="1270" dirty="0">
                <a:latin typeface="Arial Narrow" panose="020B0604020202020204" pitchFamily="34" charset="0"/>
                <a:cs typeface="Arial Narrow" panose="020B0604020202020204" pitchFamily="34" charset="0"/>
              </a:rPr>
              <a:t>over God’s creation (1:28)</a:t>
            </a:r>
          </a:p>
          <a:p>
            <a:pPr marL="204506" indent="-172822">
              <a:spcAft>
                <a:spcPts val="272"/>
              </a:spcAft>
              <a:buFont typeface="Arial" panose="020B0604020202020204" pitchFamily="34" charset="0"/>
              <a:buChar char="•"/>
            </a:pPr>
            <a:r>
              <a:rPr lang="en-AU" sz="1270" dirty="0">
                <a:latin typeface="Arial Narrow" panose="020B0604020202020204" pitchFamily="34" charset="0"/>
                <a:cs typeface="Arial Narrow" panose="020B0604020202020204" pitchFamily="34" charset="0"/>
              </a:rPr>
              <a:t>Man – dress and </a:t>
            </a:r>
            <a:r>
              <a:rPr lang="en-AU" sz="1270" b="1" dirty="0">
                <a:latin typeface="Arial Narrow" panose="020B0604020202020204" pitchFamily="34" charset="0"/>
                <a:cs typeface="Arial Narrow" panose="020B0604020202020204" pitchFamily="34" charset="0"/>
              </a:rPr>
              <a:t>keep</a:t>
            </a:r>
            <a:r>
              <a:rPr lang="en-AU" sz="1270" dirty="0">
                <a:latin typeface="Arial Narrow" panose="020B0604020202020204" pitchFamily="34" charset="0"/>
                <a:cs typeface="Arial Narrow" panose="020B0604020202020204" pitchFamily="34" charset="0"/>
              </a:rPr>
              <a:t> the garden (2:15)</a:t>
            </a:r>
          </a:p>
          <a:p>
            <a:pPr marL="204506" indent="-172822">
              <a:spcAft>
                <a:spcPts val="272"/>
              </a:spcAft>
              <a:buFont typeface="Arial" panose="020B0604020202020204" pitchFamily="34" charset="0"/>
              <a:buChar char="•"/>
            </a:pPr>
            <a:r>
              <a:rPr lang="en-AU" sz="1270" dirty="0">
                <a:latin typeface="Arial Narrow" panose="020B0604020202020204" pitchFamily="34" charset="0"/>
                <a:cs typeface="Arial Narrow" panose="020B0604020202020204" pitchFamily="34" charset="0"/>
              </a:rPr>
              <a:t>Woman – fruitful (1:28), blessed to bear children without intense pain, willingly subject to husband (2:18-22; 1 Cor 11:9; 1 Tim 2:13)</a:t>
            </a:r>
          </a:p>
          <a:p>
            <a:pPr marL="204506" indent="-172822">
              <a:buFont typeface="Arial" panose="020B0604020202020204" pitchFamily="34" charset="0"/>
              <a:buChar char="•"/>
            </a:pPr>
            <a:r>
              <a:rPr lang="en-AU" sz="1270" dirty="0">
                <a:latin typeface="Arial Narrow" panose="020B0604020202020204" pitchFamily="34" charset="0"/>
                <a:cs typeface="Arial Narrow" panose="020B0604020202020204" pitchFamily="34" charset="0"/>
              </a:rPr>
              <a:t>Direct fellowship with God (3:8)</a:t>
            </a:r>
          </a:p>
        </p:txBody>
      </p:sp>
      <p:sp>
        <p:nvSpPr>
          <p:cNvPr id="11" name="TextBox 10">
            <a:extLst>
              <a:ext uri="{FF2B5EF4-FFF2-40B4-BE49-F238E27FC236}">
                <a16:creationId xmlns:a16="http://schemas.microsoft.com/office/drawing/2014/main" id="{48041B9A-BC81-6C4E-85B1-6B14A5BC78CA}"/>
              </a:ext>
            </a:extLst>
          </p:cNvPr>
          <p:cNvSpPr txBox="1"/>
          <p:nvPr/>
        </p:nvSpPr>
        <p:spPr>
          <a:xfrm>
            <a:off x="2933920" y="4704974"/>
            <a:ext cx="3192945" cy="469359"/>
          </a:xfrm>
          <a:prstGeom prst="rect">
            <a:avLst/>
          </a:prstGeom>
          <a:noFill/>
        </p:spPr>
        <p:txBody>
          <a:bodyPr wrap="square" rtlCol="0">
            <a:spAutoFit/>
          </a:bodyPr>
          <a:lstStyle/>
          <a:p>
            <a:r>
              <a:rPr lang="en-AU" sz="1225" dirty="0">
                <a:latin typeface="Arial Narrow" panose="020B0604020202020204" pitchFamily="34" charset="0"/>
                <a:cs typeface="Arial Narrow" panose="020B0604020202020204" pitchFamily="34" charset="0"/>
              </a:rPr>
              <a:t>Ground blessed, all other trees pleasant to the sight and good for food (2:9). No thorns and thistles</a:t>
            </a:r>
          </a:p>
        </p:txBody>
      </p:sp>
      <p:sp>
        <p:nvSpPr>
          <p:cNvPr id="14" name="TextBox 13">
            <a:extLst>
              <a:ext uri="{FF2B5EF4-FFF2-40B4-BE49-F238E27FC236}">
                <a16:creationId xmlns:a16="http://schemas.microsoft.com/office/drawing/2014/main" id="{649DFFD0-973E-C049-8CBA-195FF745EC9B}"/>
              </a:ext>
            </a:extLst>
          </p:cNvPr>
          <p:cNvSpPr txBox="1"/>
          <p:nvPr/>
        </p:nvSpPr>
        <p:spPr>
          <a:xfrm>
            <a:off x="6364212" y="1280109"/>
            <a:ext cx="3084638" cy="2863861"/>
          </a:xfrm>
          <a:prstGeom prst="rect">
            <a:avLst/>
          </a:prstGeom>
          <a:noFill/>
        </p:spPr>
        <p:txBody>
          <a:bodyPr wrap="square" rtlCol="0">
            <a:spAutoFit/>
          </a:bodyPr>
          <a:lstStyle/>
          <a:p>
            <a:r>
              <a:rPr lang="en-AU" sz="1270" dirty="0">
                <a:latin typeface="Arial Narrow" panose="020B0604020202020204" pitchFamily="34" charset="0"/>
                <a:cs typeface="Arial Narrow" panose="020B0604020202020204" pitchFamily="34" charset="0"/>
              </a:rPr>
              <a:t>Adam &amp; Eve</a:t>
            </a:r>
          </a:p>
          <a:p>
            <a:pPr marL="155539" indent="-155539">
              <a:spcAft>
                <a:spcPts val="272"/>
              </a:spcAft>
              <a:buFont typeface="Arial" panose="020B0604020202020204" pitchFamily="34" charset="0"/>
              <a:buChar char="•"/>
            </a:pPr>
            <a:r>
              <a:rPr lang="en-AU" sz="1270" dirty="0">
                <a:latin typeface="Arial Narrow" panose="020B0604020202020204" pitchFamily="34" charset="0"/>
                <a:cs typeface="Arial Narrow" panose="020B0604020202020204" pitchFamily="34" charset="0"/>
              </a:rPr>
              <a:t>Serpent thinking </a:t>
            </a:r>
            <a:r>
              <a:rPr lang="en-AU" sz="1270" b="1" dirty="0">
                <a:latin typeface="Arial Narrow" panose="020B0604020202020204" pitchFamily="34" charset="0"/>
                <a:cs typeface="Arial Narrow" panose="020B0604020202020204" pitchFamily="34" charset="0"/>
              </a:rPr>
              <a:t>permanently in man </a:t>
            </a:r>
            <a:r>
              <a:rPr lang="en-AU" sz="1270" dirty="0">
                <a:latin typeface="Arial Narrow" panose="020B0604020202020204" pitchFamily="34" charset="0"/>
                <a:cs typeface="Arial Narrow" panose="020B0604020202020204" pitchFamily="34" charset="0"/>
              </a:rPr>
              <a:t>(3:15)</a:t>
            </a:r>
          </a:p>
          <a:p>
            <a:pPr marL="155539" indent="-155539">
              <a:spcAft>
                <a:spcPts val="272"/>
              </a:spcAft>
              <a:buFont typeface="Arial" panose="020B0604020202020204" pitchFamily="34" charset="0"/>
              <a:buChar char="•"/>
            </a:pPr>
            <a:r>
              <a:rPr lang="en-AU" sz="1270" dirty="0">
                <a:latin typeface="Arial Narrow" panose="020B0604020202020204" pitchFamily="34" charset="0"/>
                <a:cs typeface="Arial Narrow" panose="020B0604020202020204" pitchFamily="34" charset="0"/>
              </a:rPr>
              <a:t>Death stricken – the consequence of eating from the tree of the knowledge of good and evil (2:17; 3:17-19)</a:t>
            </a:r>
          </a:p>
          <a:p>
            <a:pPr marL="155539" indent="-155539">
              <a:spcAft>
                <a:spcPts val="272"/>
              </a:spcAft>
              <a:buFont typeface="Arial" panose="020B0604020202020204" pitchFamily="34" charset="0"/>
              <a:buChar char="•"/>
            </a:pPr>
            <a:r>
              <a:rPr lang="en-AU" sz="1270" dirty="0">
                <a:latin typeface="Arial Narrow" panose="020B0604020202020204" pitchFamily="34" charset="0"/>
                <a:cs typeface="Arial Narrow" panose="020B0604020202020204" pitchFamily="34" charset="0"/>
              </a:rPr>
              <a:t>Eyes opened, ashamed of naked state (3:7)</a:t>
            </a:r>
          </a:p>
          <a:p>
            <a:pPr marL="155539" indent="-155539">
              <a:spcAft>
                <a:spcPts val="272"/>
              </a:spcAft>
              <a:buFont typeface="Arial" panose="020B0604020202020204" pitchFamily="34" charset="0"/>
              <a:buChar char="•"/>
            </a:pPr>
            <a:r>
              <a:rPr lang="en-AU" sz="1270" dirty="0">
                <a:latin typeface="Arial Narrow" panose="020B0604020202020204" pitchFamily="34" charset="0"/>
                <a:cs typeface="Arial Narrow" panose="020B0604020202020204" pitchFamily="34" charset="0"/>
              </a:rPr>
              <a:t>Dominion lost, hiding in fear (3:8-10)</a:t>
            </a:r>
          </a:p>
          <a:p>
            <a:pPr marL="155539" indent="-155539">
              <a:spcAft>
                <a:spcPts val="272"/>
              </a:spcAft>
              <a:buFont typeface="Arial" panose="020B0604020202020204" pitchFamily="34" charset="0"/>
              <a:buChar char="•"/>
            </a:pPr>
            <a:r>
              <a:rPr lang="en-AU" sz="1270" dirty="0">
                <a:latin typeface="Arial Narrow" panose="020B0604020202020204" pitchFamily="34" charset="0"/>
                <a:cs typeface="Arial Narrow" panose="020B0604020202020204" pitchFamily="34" charset="0"/>
              </a:rPr>
              <a:t>Man – eat bread in painful toil (3:17), in sweat of face (3:19), till the cursed ground (3:23)</a:t>
            </a:r>
          </a:p>
          <a:p>
            <a:pPr marL="155539" indent="-155539">
              <a:spcAft>
                <a:spcPts val="272"/>
              </a:spcAft>
              <a:buFont typeface="Arial" panose="020B0604020202020204" pitchFamily="34" charset="0"/>
              <a:buChar char="•"/>
            </a:pPr>
            <a:r>
              <a:rPr lang="en-AU" sz="1270" dirty="0">
                <a:latin typeface="Arial Narrow" panose="020B0604020202020204" pitchFamily="34" charset="0"/>
                <a:cs typeface="Arial Narrow" panose="020B0604020202020204" pitchFamily="34" charset="0"/>
              </a:rPr>
              <a:t>Woman – bear children with intense pain, and </a:t>
            </a:r>
            <a:r>
              <a:rPr lang="en-AU" sz="1270" i="1" dirty="0">
                <a:latin typeface="Arial Narrow" panose="020B0604020202020204" pitchFamily="34" charset="0"/>
                <a:cs typeface="Arial Narrow" panose="020B0604020202020204" pitchFamily="34" charset="0"/>
              </a:rPr>
              <a:t>“thy desire shall be to thy husband, and he shall rule over thee” </a:t>
            </a:r>
            <a:r>
              <a:rPr lang="en-AU" sz="1270" dirty="0">
                <a:latin typeface="Arial Narrow" panose="020B0604020202020204" pitchFamily="34" charset="0"/>
                <a:cs typeface="Arial Narrow" panose="020B0604020202020204" pitchFamily="34" charset="0"/>
              </a:rPr>
              <a:t>(3:16)</a:t>
            </a:r>
          </a:p>
          <a:p>
            <a:pPr marL="155539" indent="-155539">
              <a:spcAft>
                <a:spcPts val="454"/>
              </a:spcAft>
              <a:buFont typeface="Arial" panose="020B0604020202020204" pitchFamily="34" charset="0"/>
              <a:buChar char="•"/>
            </a:pPr>
            <a:r>
              <a:rPr lang="en-AU" sz="1270" dirty="0">
                <a:latin typeface="Arial Narrow" panose="020B0604020202020204" pitchFamily="34" charset="0"/>
                <a:cs typeface="Arial Narrow" panose="020B0604020202020204" pitchFamily="34" charset="0"/>
              </a:rPr>
              <a:t>Direct fellowship with God lost (3:23-24)</a:t>
            </a:r>
          </a:p>
        </p:txBody>
      </p:sp>
      <p:sp>
        <p:nvSpPr>
          <p:cNvPr id="15" name="TextBox 14">
            <a:extLst>
              <a:ext uri="{FF2B5EF4-FFF2-40B4-BE49-F238E27FC236}">
                <a16:creationId xmlns:a16="http://schemas.microsoft.com/office/drawing/2014/main" id="{BB31982E-56A4-C440-8EAF-BD54E2F5C4A7}"/>
              </a:ext>
            </a:extLst>
          </p:cNvPr>
          <p:cNvSpPr txBox="1"/>
          <p:nvPr/>
        </p:nvSpPr>
        <p:spPr>
          <a:xfrm>
            <a:off x="2933920" y="5151172"/>
            <a:ext cx="2862276" cy="287771"/>
          </a:xfrm>
          <a:prstGeom prst="rect">
            <a:avLst/>
          </a:prstGeom>
          <a:noFill/>
        </p:spPr>
        <p:txBody>
          <a:bodyPr wrap="square" rtlCol="0">
            <a:spAutoFit/>
          </a:bodyPr>
          <a:lstStyle/>
          <a:p>
            <a:r>
              <a:rPr lang="en-AU" sz="1270" dirty="0">
                <a:latin typeface="Arial Narrow" panose="020B0604020202020204" pitchFamily="34" charset="0"/>
                <a:cs typeface="Arial Narrow" panose="020B0604020202020204" pitchFamily="34" charset="0"/>
              </a:rPr>
              <a:t>No shedding of blood associated with worship</a:t>
            </a:r>
          </a:p>
        </p:txBody>
      </p:sp>
      <p:sp>
        <p:nvSpPr>
          <p:cNvPr id="16" name="TextBox 15">
            <a:extLst>
              <a:ext uri="{FF2B5EF4-FFF2-40B4-BE49-F238E27FC236}">
                <a16:creationId xmlns:a16="http://schemas.microsoft.com/office/drawing/2014/main" id="{66596C05-B061-F44E-BF32-468FC0E8173E}"/>
              </a:ext>
            </a:extLst>
          </p:cNvPr>
          <p:cNvSpPr txBox="1"/>
          <p:nvPr/>
        </p:nvSpPr>
        <p:spPr>
          <a:xfrm>
            <a:off x="6346166" y="4568121"/>
            <a:ext cx="3139154" cy="287771"/>
          </a:xfrm>
          <a:prstGeom prst="rect">
            <a:avLst/>
          </a:prstGeom>
          <a:noFill/>
        </p:spPr>
        <p:txBody>
          <a:bodyPr wrap="square" rtlCol="0">
            <a:spAutoFit/>
          </a:bodyPr>
          <a:lstStyle/>
          <a:p>
            <a:r>
              <a:rPr lang="en-AU" sz="1270" dirty="0">
                <a:latin typeface="Arial Narrow" panose="020B0604020202020204" pitchFamily="34" charset="0"/>
                <a:cs typeface="Arial Narrow" panose="020B0604020202020204" pitchFamily="34" charset="0"/>
              </a:rPr>
              <a:t>Ground cursed (3:17), thorns and thistles (3:18)</a:t>
            </a:r>
          </a:p>
        </p:txBody>
      </p:sp>
      <p:sp>
        <p:nvSpPr>
          <p:cNvPr id="18" name="TextBox 17">
            <a:extLst>
              <a:ext uri="{FF2B5EF4-FFF2-40B4-BE49-F238E27FC236}">
                <a16:creationId xmlns:a16="http://schemas.microsoft.com/office/drawing/2014/main" id="{7013B3AC-4A5E-234F-A727-BD9191763320}"/>
              </a:ext>
            </a:extLst>
          </p:cNvPr>
          <p:cNvSpPr txBox="1"/>
          <p:nvPr/>
        </p:nvSpPr>
        <p:spPr>
          <a:xfrm>
            <a:off x="6364212" y="4829813"/>
            <a:ext cx="3126871" cy="483209"/>
          </a:xfrm>
          <a:prstGeom prst="rect">
            <a:avLst/>
          </a:prstGeom>
          <a:noFill/>
        </p:spPr>
        <p:txBody>
          <a:bodyPr wrap="square" rtlCol="0">
            <a:spAutoFit/>
          </a:bodyPr>
          <a:lstStyle/>
          <a:p>
            <a:r>
              <a:rPr lang="en-AU" sz="1270" dirty="0">
                <a:latin typeface="Arial Narrow" panose="020B0604020202020204" pitchFamily="34" charset="0"/>
                <a:cs typeface="Arial Narrow" panose="020B0604020202020204" pitchFamily="34" charset="0"/>
              </a:rPr>
              <a:t>Shedding of blood necessary to provide a covering (3:21)</a:t>
            </a:r>
          </a:p>
        </p:txBody>
      </p:sp>
      <p:sp>
        <p:nvSpPr>
          <p:cNvPr id="21" name="TextBox 20">
            <a:extLst>
              <a:ext uri="{FF2B5EF4-FFF2-40B4-BE49-F238E27FC236}">
                <a16:creationId xmlns:a16="http://schemas.microsoft.com/office/drawing/2014/main" id="{40563423-0E38-EA4A-B4E4-57DBB23E053A}"/>
              </a:ext>
            </a:extLst>
          </p:cNvPr>
          <p:cNvSpPr txBox="1"/>
          <p:nvPr/>
        </p:nvSpPr>
        <p:spPr>
          <a:xfrm>
            <a:off x="4415199" y="1444622"/>
            <a:ext cx="2009197" cy="595163"/>
          </a:xfrm>
          <a:prstGeom prst="homePlate">
            <a:avLst>
              <a:gd name="adj" fmla="val 78472"/>
            </a:avLst>
          </a:prstGeom>
          <a:solidFill>
            <a:schemeClr val="accent1">
              <a:lumMod val="5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AU" sz="1089" b="1" dirty="0">
                <a:solidFill>
                  <a:schemeClr val="bg1"/>
                </a:solidFill>
                <a:latin typeface="Optima" panose="02000503060000020004" pitchFamily="2" charset="0"/>
              </a:rPr>
              <a:t>Adam &amp; Eve’s choice</a:t>
            </a:r>
          </a:p>
          <a:p>
            <a:pPr marL="80650" indent="-80650">
              <a:buFont typeface="Arial" panose="020B0604020202020204" pitchFamily="34" charset="0"/>
              <a:buChar char="•"/>
            </a:pPr>
            <a:r>
              <a:rPr lang="en-AU" sz="1089" b="1" dirty="0">
                <a:solidFill>
                  <a:schemeClr val="bg1"/>
                </a:solidFill>
                <a:latin typeface="Optima" panose="02000503060000020004" pitchFamily="2" charset="0"/>
              </a:rPr>
              <a:t>Adopt serpent thinking</a:t>
            </a:r>
          </a:p>
          <a:p>
            <a:pPr marL="80650" indent="-80650">
              <a:buFont typeface="Arial" panose="020B0604020202020204" pitchFamily="34" charset="0"/>
              <a:buChar char="•"/>
            </a:pPr>
            <a:r>
              <a:rPr lang="en-AU" sz="1089" b="1" dirty="0">
                <a:solidFill>
                  <a:schemeClr val="bg1"/>
                </a:solidFill>
                <a:latin typeface="Optima" panose="02000503060000020004" pitchFamily="2" charset="0"/>
              </a:rPr>
              <a:t>Eat the fruit</a:t>
            </a:r>
          </a:p>
        </p:txBody>
      </p:sp>
      <p:sp>
        <p:nvSpPr>
          <p:cNvPr id="25" name="TextBox 24">
            <a:extLst>
              <a:ext uri="{FF2B5EF4-FFF2-40B4-BE49-F238E27FC236}">
                <a16:creationId xmlns:a16="http://schemas.microsoft.com/office/drawing/2014/main" id="{FD1D49C6-0236-FF45-9BF9-D07CC620320B}"/>
              </a:ext>
            </a:extLst>
          </p:cNvPr>
          <p:cNvSpPr txBox="1"/>
          <p:nvPr/>
        </p:nvSpPr>
        <p:spPr>
          <a:xfrm>
            <a:off x="6346166" y="4113934"/>
            <a:ext cx="2954122" cy="483209"/>
          </a:xfrm>
          <a:prstGeom prst="rect">
            <a:avLst/>
          </a:prstGeom>
          <a:noFill/>
        </p:spPr>
        <p:txBody>
          <a:bodyPr wrap="square" rtlCol="0">
            <a:spAutoFit/>
          </a:bodyPr>
          <a:lstStyle/>
          <a:p>
            <a:r>
              <a:rPr lang="en-AU" sz="1270" dirty="0">
                <a:latin typeface="Arial Narrow" panose="020B0604020202020204" pitchFamily="34" charset="0"/>
                <a:cs typeface="Arial Narrow" panose="020B0604020202020204" pitchFamily="34" charset="0"/>
              </a:rPr>
              <a:t>Serpent cursed above all cattle and every beast of the field (3:14)</a:t>
            </a:r>
          </a:p>
        </p:txBody>
      </p:sp>
      <p:sp>
        <p:nvSpPr>
          <p:cNvPr id="26" name="TextBox 25">
            <a:extLst>
              <a:ext uri="{FF2B5EF4-FFF2-40B4-BE49-F238E27FC236}">
                <a16:creationId xmlns:a16="http://schemas.microsoft.com/office/drawing/2014/main" id="{78AE2264-1789-2F49-8602-51E878532215}"/>
              </a:ext>
            </a:extLst>
          </p:cNvPr>
          <p:cNvSpPr txBox="1"/>
          <p:nvPr/>
        </p:nvSpPr>
        <p:spPr>
          <a:xfrm>
            <a:off x="2871542" y="188184"/>
            <a:ext cx="6553120" cy="483209"/>
          </a:xfrm>
          <a:prstGeom prst="rect">
            <a:avLst/>
          </a:prstGeom>
          <a:solidFill>
            <a:schemeClr val="accent1">
              <a:lumMod val="50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AU" sz="2540" b="1" dirty="0">
                <a:latin typeface="Optima" panose="02000503060000020004" pitchFamily="2" charset="0"/>
                <a:cs typeface="Arial" panose="020B0604020202020204" pitchFamily="34" charset="0"/>
              </a:rPr>
              <a:t>Before and After the Fall</a:t>
            </a:r>
          </a:p>
        </p:txBody>
      </p:sp>
      <p:sp>
        <p:nvSpPr>
          <p:cNvPr id="27" name="TextBox 26">
            <a:extLst>
              <a:ext uri="{FF2B5EF4-FFF2-40B4-BE49-F238E27FC236}">
                <a16:creationId xmlns:a16="http://schemas.microsoft.com/office/drawing/2014/main" id="{AA348BEE-E40D-2949-BB2A-DE140E55552A}"/>
              </a:ext>
            </a:extLst>
          </p:cNvPr>
          <p:cNvSpPr txBox="1"/>
          <p:nvPr/>
        </p:nvSpPr>
        <p:spPr>
          <a:xfrm>
            <a:off x="2936571" y="4051485"/>
            <a:ext cx="3081969" cy="678647"/>
          </a:xfrm>
          <a:prstGeom prst="rect">
            <a:avLst/>
          </a:prstGeom>
          <a:noFill/>
        </p:spPr>
        <p:txBody>
          <a:bodyPr wrap="square" rtlCol="0">
            <a:spAutoFit/>
          </a:bodyPr>
          <a:lstStyle/>
          <a:p>
            <a:r>
              <a:rPr lang="en-AU" sz="1270" dirty="0">
                <a:latin typeface="Arial Narrow" panose="020B0604020202020204" pitchFamily="34" charset="0"/>
                <a:cs typeface="Arial Narrow" panose="020B0604020202020204" pitchFamily="34" charset="0"/>
              </a:rPr>
              <a:t>God’s laws, including His warning that they would die if they ate from the tree of the knowledge of good and evil (2:16-17, cp. 1:28-30; 2:23-24)</a:t>
            </a:r>
          </a:p>
        </p:txBody>
      </p:sp>
      <p:sp>
        <p:nvSpPr>
          <p:cNvPr id="22" name="TextBox 21">
            <a:extLst>
              <a:ext uri="{FF2B5EF4-FFF2-40B4-BE49-F238E27FC236}">
                <a16:creationId xmlns:a16="http://schemas.microsoft.com/office/drawing/2014/main" id="{12B80DF2-2D7D-4D4B-8C3A-307E2EBDF942}"/>
              </a:ext>
            </a:extLst>
          </p:cNvPr>
          <p:cNvSpPr txBox="1"/>
          <p:nvPr/>
        </p:nvSpPr>
        <p:spPr>
          <a:xfrm>
            <a:off x="2922655" y="5433923"/>
            <a:ext cx="2877473" cy="287771"/>
          </a:xfrm>
          <a:prstGeom prst="rect">
            <a:avLst/>
          </a:prstGeom>
          <a:noFill/>
        </p:spPr>
        <p:txBody>
          <a:bodyPr wrap="square" rtlCol="0">
            <a:spAutoFit/>
          </a:bodyPr>
          <a:lstStyle/>
          <a:p>
            <a:r>
              <a:rPr lang="en-AU" sz="1270" dirty="0">
                <a:latin typeface="Arial Narrow" panose="020B0604020202020204" pitchFamily="34" charset="0"/>
                <a:cs typeface="Arial Narrow" panose="020B0604020202020204" pitchFamily="34" charset="0"/>
              </a:rPr>
              <a:t>The way to the tree of life open – no cherubim  </a:t>
            </a:r>
          </a:p>
        </p:txBody>
      </p:sp>
      <p:sp>
        <p:nvSpPr>
          <p:cNvPr id="30" name="TextBox 29">
            <a:extLst>
              <a:ext uri="{FF2B5EF4-FFF2-40B4-BE49-F238E27FC236}">
                <a16:creationId xmlns:a16="http://schemas.microsoft.com/office/drawing/2014/main" id="{F871C247-2F33-5F4E-92D8-B32FBC2F5454}"/>
              </a:ext>
            </a:extLst>
          </p:cNvPr>
          <p:cNvSpPr txBox="1"/>
          <p:nvPr/>
        </p:nvSpPr>
        <p:spPr>
          <a:xfrm>
            <a:off x="6364212" y="5282570"/>
            <a:ext cx="3126871" cy="483209"/>
          </a:xfrm>
          <a:prstGeom prst="rect">
            <a:avLst/>
          </a:prstGeom>
          <a:noFill/>
        </p:spPr>
        <p:txBody>
          <a:bodyPr wrap="square" rtlCol="0">
            <a:spAutoFit/>
          </a:bodyPr>
          <a:lstStyle/>
          <a:p>
            <a:r>
              <a:rPr lang="en-AU" sz="1270" dirty="0">
                <a:latin typeface="Arial Narrow" panose="020B0604020202020204" pitchFamily="34" charset="0"/>
                <a:cs typeface="Arial Narrow" panose="020B0604020202020204" pitchFamily="34" charset="0"/>
              </a:rPr>
              <a:t>Cherubim placed to </a:t>
            </a:r>
            <a:r>
              <a:rPr lang="en-AU" sz="1270" b="1" dirty="0">
                <a:latin typeface="Arial Narrow" panose="020B0604020202020204" pitchFamily="34" charset="0"/>
                <a:cs typeface="Arial Narrow" panose="020B0604020202020204" pitchFamily="34" charset="0"/>
              </a:rPr>
              <a:t>keep</a:t>
            </a:r>
            <a:r>
              <a:rPr lang="en-AU" sz="1270" dirty="0">
                <a:latin typeface="Arial Narrow" panose="020B0604020202020204" pitchFamily="34" charset="0"/>
                <a:cs typeface="Arial Narrow" panose="020B0604020202020204" pitchFamily="34" charset="0"/>
              </a:rPr>
              <a:t> the way to the tree of life (3:24)</a:t>
            </a:r>
          </a:p>
        </p:txBody>
      </p:sp>
      <p:sp>
        <p:nvSpPr>
          <p:cNvPr id="2" name="Rectangle 1">
            <a:extLst>
              <a:ext uri="{FF2B5EF4-FFF2-40B4-BE49-F238E27FC236}">
                <a16:creationId xmlns:a16="http://schemas.microsoft.com/office/drawing/2014/main" id="{7B48609D-A380-BB46-A9E5-11E85D133B75}"/>
              </a:ext>
            </a:extLst>
          </p:cNvPr>
          <p:cNvSpPr/>
          <p:nvPr/>
        </p:nvSpPr>
        <p:spPr>
          <a:xfrm>
            <a:off x="2874841" y="5747712"/>
            <a:ext cx="6549820" cy="762709"/>
          </a:xfrm>
          <a:prstGeom prst="rect">
            <a:avLst/>
          </a:prstGeom>
          <a:solidFill>
            <a:schemeClr val="accent1">
              <a:lumMod val="50000"/>
            </a:schemeClr>
          </a:solidFill>
        </p:spPr>
        <p:style>
          <a:lnRef idx="1">
            <a:schemeClr val="dk1"/>
          </a:lnRef>
          <a:fillRef idx="3">
            <a:schemeClr val="dk1"/>
          </a:fillRef>
          <a:effectRef idx="2">
            <a:schemeClr val="dk1"/>
          </a:effectRef>
          <a:fontRef idx="minor">
            <a:schemeClr val="lt1"/>
          </a:fontRef>
        </p:style>
        <p:txBody>
          <a:bodyPr wrap="square">
            <a:spAutoFit/>
          </a:bodyPr>
          <a:lstStyle/>
          <a:p>
            <a:pPr algn="ctr"/>
            <a:r>
              <a:rPr lang="en-AU" sz="1452" b="1" i="1" dirty="0">
                <a:latin typeface="Optima" panose="02000503060000020004" pitchFamily="2" charset="0"/>
              </a:rPr>
              <a:t>So when this corruptible shall have put on incorruption, and this mortal shall have put on immortality, then shall be brought to pass the saying that is written, Death is swallowed up in victory.  </a:t>
            </a:r>
            <a:r>
              <a:rPr lang="en-AU" sz="1452" b="1" dirty="0">
                <a:latin typeface="Optima" panose="02000503060000020004" pitchFamily="2" charset="0"/>
              </a:rPr>
              <a:t>(1Cor 15:54)</a:t>
            </a:r>
          </a:p>
        </p:txBody>
      </p:sp>
    </p:spTree>
    <p:extLst>
      <p:ext uri="{BB962C8B-B14F-4D97-AF65-F5344CB8AC3E}">
        <p14:creationId xmlns:p14="http://schemas.microsoft.com/office/powerpoint/2010/main" val="1329490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132FA589-1C44-E547-A3B3-F04587524A4E}"/>
              </a:ext>
            </a:extLst>
          </p:cNvPr>
          <p:cNvSpPr/>
          <p:nvPr/>
        </p:nvSpPr>
        <p:spPr>
          <a:xfrm>
            <a:off x="7005684" y="3087703"/>
            <a:ext cx="1743199" cy="317260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72"/>
          </a:p>
        </p:txBody>
      </p:sp>
      <p:sp>
        <p:nvSpPr>
          <p:cNvPr id="25" name="Rectangle 24">
            <a:extLst>
              <a:ext uri="{FF2B5EF4-FFF2-40B4-BE49-F238E27FC236}">
                <a16:creationId xmlns:a16="http://schemas.microsoft.com/office/drawing/2014/main" id="{862008DB-7C9C-C244-9B53-CCF27BA5E32F}"/>
              </a:ext>
            </a:extLst>
          </p:cNvPr>
          <p:cNvSpPr/>
          <p:nvPr/>
        </p:nvSpPr>
        <p:spPr>
          <a:xfrm>
            <a:off x="5225149" y="3034814"/>
            <a:ext cx="1738653" cy="317260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72"/>
          </a:p>
        </p:txBody>
      </p:sp>
      <p:sp>
        <p:nvSpPr>
          <p:cNvPr id="5" name="Rectangle 4">
            <a:extLst>
              <a:ext uri="{FF2B5EF4-FFF2-40B4-BE49-F238E27FC236}">
                <a16:creationId xmlns:a16="http://schemas.microsoft.com/office/drawing/2014/main" id="{27000765-66D3-404F-80A1-A1003FCA83A4}"/>
              </a:ext>
            </a:extLst>
          </p:cNvPr>
          <p:cNvSpPr/>
          <p:nvPr/>
        </p:nvSpPr>
        <p:spPr>
          <a:xfrm>
            <a:off x="3399668" y="3099009"/>
            <a:ext cx="1785217" cy="310840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72"/>
          </a:p>
        </p:txBody>
      </p:sp>
      <p:sp>
        <p:nvSpPr>
          <p:cNvPr id="23" name="Rounded Rectangle 22">
            <a:extLst>
              <a:ext uri="{FF2B5EF4-FFF2-40B4-BE49-F238E27FC236}">
                <a16:creationId xmlns:a16="http://schemas.microsoft.com/office/drawing/2014/main" id="{07A871A2-82D7-D449-AF0B-6E01E6A00DF0}"/>
              </a:ext>
            </a:extLst>
          </p:cNvPr>
          <p:cNvSpPr/>
          <p:nvPr/>
        </p:nvSpPr>
        <p:spPr>
          <a:xfrm>
            <a:off x="3378621" y="252841"/>
            <a:ext cx="5354792" cy="846566"/>
          </a:xfrm>
          <a:prstGeom prst="roundRect">
            <a:avLst>
              <a:gd name="adj" fmla="val 1251"/>
            </a:avLst>
          </a:prstGeom>
          <a:solidFill>
            <a:schemeClr val="accent1">
              <a:lumMod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72">
              <a:solidFill>
                <a:schemeClr val="bg1"/>
              </a:solidFill>
            </a:endParaRPr>
          </a:p>
        </p:txBody>
      </p:sp>
      <p:sp>
        <p:nvSpPr>
          <p:cNvPr id="62" name="Rounded Rectangle 61">
            <a:extLst>
              <a:ext uri="{FF2B5EF4-FFF2-40B4-BE49-F238E27FC236}">
                <a16:creationId xmlns:a16="http://schemas.microsoft.com/office/drawing/2014/main" id="{4597FD00-3A23-644B-A77A-500A8C999529}"/>
              </a:ext>
            </a:extLst>
          </p:cNvPr>
          <p:cNvSpPr/>
          <p:nvPr/>
        </p:nvSpPr>
        <p:spPr>
          <a:xfrm>
            <a:off x="3402382" y="6210068"/>
            <a:ext cx="5346500" cy="466524"/>
          </a:xfrm>
          <a:prstGeom prst="roundRect">
            <a:avLst>
              <a:gd name="adj" fmla="val 0"/>
            </a:avLst>
          </a:prstGeom>
          <a:solidFill>
            <a:schemeClr val="accent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72">
              <a:solidFill>
                <a:schemeClr val="bg1"/>
              </a:solidFill>
            </a:endParaRPr>
          </a:p>
        </p:txBody>
      </p:sp>
      <p:sp>
        <p:nvSpPr>
          <p:cNvPr id="4" name="TextBox 3">
            <a:extLst>
              <a:ext uri="{FF2B5EF4-FFF2-40B4-BE49-F238E27FC236}">
                <a16:creationId xmlns:a16="http://schemas.microsoft.com/office/drawing/2014/main" id="{E1FB983D-CF3F-514D-BB31-D7D4F1461903}"/>
              </a:ext>
            </a:extLst>
          </p:cNvPr>
          <p:cNvSpPr txBox="1"/>
          <p:nvPr/>
        </p:nvSpPr>
        <p:spPr>
          <a:xfrm>
            <a:off x="4833880" y="322218"/>
            <a:ext cx="2483504" cy="373820"/>
          </a:xfrm>
          <a:prstGeom prst="rect">
            <a:avLst/>
          </a:prstGeom>
          <a:noFill/>
        </p:spPr>
        <p:txBody>
          <a:bodyPr wrap="square" rtlCol="0">
            <a:spAutoFit/>
          </a:bodyPr>
          <a:lstStyle/>
          <a:p>
            <a:r>
              <a:rPr lang="en-US" sz="1829" b="1" dirty="0">
                <a:solidFill>
                  <a:schemeClr val="bg1"/>
                </a:solidFill>
                <a:latin typeface="Avenir Heavy" panose="02000503020000020003" pitchFamily="2" charset="0"/>
                <a:cs typeface="Arial Black" panose="020B0604020202020204" pitchFamily="34" charset="0"/>
              </a:rPr>
              <a:t>Fallen Human Nature</a:t>
            </a:r>
          </a:p>
        </p:txBody>
      </p:sp>
      <p:sp>
        <p:nvSpPr>
          <p:cNvPr id="9" name="Rectangle 8">
            <a:extLst>
              <a:ext uri="{FF2B5EF4-FFF2-40B4-BE49-F238E27FC236}">
                <a16:creationId xmlns:a16="http://schemas.microsoft.com/office/drawing/2014/main" id="{5ACBA278-F194-8441-A594-204F940BAF01}"/>
              </a:ext>
            </a:extLst>
          </p:cNvPr>
          <p:cNvSpPr/>
          <p:nvPr/>
        </p:nvSpPr>
        <p:spPr>
          <a:xfrm>
            <a:off x="5225135" y="2259636"/>
            <a:ext cx="1738667" cy="83453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2286"/>
              </a:spcBef>
            </a:pPr>
            <a:r>
              <a:rPr lang="en-US" sz="1372" b="1" dirty="0">
                <a:latin typeface="Avenir Black" panose="02000503020000020003" pitchFamily="2" charset="0"/>
              </a:rPr>
              <a:t>Death</a:t>
            </a:r>
          </a:p>
          <a:p>
            <a:pPr algn="ctr"/>
            <a:r>
              <a:rPr lang="en-US" sz="1067" b="1" i="1" dirty="0">
                <a:solidFill>
                  <a:schemeClr val="bg1"/>
                </a:solidFill>
                <a:latin typeface="Optima" panose="02000503060000020004" pitchFamily="2" charset="0"/>
              </a:rPr>
              <a:t>The Devil - a murderer from the beginning </a:t>
            </a:r>
            <a:br>
              <a:rPr lang="en-US" sz="1067" b="1" i="1" dirty="0">
                <a:solidFill>
                  <a:schemeClr val="bg1"/>
                </a:solidFill>
                <a:latin typeface="Optima" panose="02000503060000020004" pitchFamily="2" charset="0"/>
              </a:rPr>
            </a:br>
            <a:r>
              <a:rPr lang="en-US" sz="1067" b="1" i="1" dirty="0">
                <a:solidFill>
                  <a:schemeClr val="bg1"/>
                </a:solidFill>
                <a:latin typeface="Optima" panose="02000503060000020004" pitchFamily="2" charset="0"/>
              </a:rPr>
              <a:t>(John 8:44)</a:t>
            </a:r>
          </a:p>
        </p:txBody>
      </p:sp>
      <p:sp>
        <p:nvSpPr>
          <p:cNvPr id="10" name="Rectangle 9">
            <a:extLst>
              <a:ext uri="{FF2B5EF4-FFF2-40B4-BE49-F238E27FC236}">
                <a16:creationId xmlns:a16="http://schemas.microsoft.com/office/drawing/2014/main" id="{25D83ECA-3F0D-0E47-B017-DAA3A980C8F5}"/>
              </a:ext>
            </a:extLst>
          </p:cNvPr>
          <p:cNvSpPr/>
          <p:nvPr/>
        </p:nvSpPr>
        <p:spPr>
          <a:xfrm>
            <a:off x="7007116" y="2257314"/>
            <a:ext cx="1745073" cy="836853"/>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72" b="1" spc="-15" dirty="0">
                <a:latin typeface="Avenir Black" panose="02000503020000020003" pitchFamily="2" charset="0"/>
              </a:rPr>
              <a:t>Disease &amp; Suffering</a:t>
            </a:r>
          </a:p>
          <a:p>
            <a:pPr algn="ctr"/>
            <a:r>
              <a:rPr lang="en-US" sz="1067" b="1" i="1" dirty="0">
                <a:solidFill>
                  <a:schemeClr val="bg1"/>
                </a:solidFill>
                <a:latin typeface="Optima" panose="02000503060000020004" pitchFamily="2" charset="0"/>
              </a:rPr>
              <a:t>“oppressed of the Devil” </a:t>
            </a:r>
            <a:br>
              <a:rPr lang="en-US" sz="1067" b="1" i="1" dirty="0">
                <a:solidFill>
                  <a:schemeClr val="bg1"/>
                </a:solidFill>
                <a:latin typeface="Optima" panose="02000503060000020004" pitchFamily="2" charset="0"/>
              </a:rPr>
            </a:br>
            <a:r>
              <a:rPr lang="en-US" sz="1067" b="1" i="1" dirty="0">
                <a:solidFill>
                  <a:schemeClr val="bg1"/>
                </a:solidFill>
                <a:latin typeface="Optima" panose="02000503060000020004" pitchFamily="2" charset="0"/>
              </a:rPr>
              <a:t>(Acts 10:38)</a:t>
            </a:r>
          </a:p>
        </p:txBody>
      </p:sp>
      <p:sp>
        <p:nvSpPr>
          <p:cNvPr id="11" name="Rectangle 10">
            <a:extLst>
              <a:ext uri="{FF2B5EF4-FFF2-40B4-BE49-F238E27FC236}">
                <a16:creationId xmlns:a16="http://schemas.microsoft.com/office/drawing/2014/main" id="{D12FEB1E-F02D-C34D-9AE1-B84F4915AB78}"/>
              </a:ext>
            </a:extLst>
          </p:cNvPr>
          <p:cNvSpPr/>
          <p:nvPr/>
        </p:nvSpPr>
        <p:spPr>
          <a:xfrm>
            <a:off x="3407323" y="2257314"/>
            <a:ext cx="1776925" cy="8434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72" b="1" dirty="0">
                <a:latin typeface="Avenir Black" panose="02000503020000020003" pitchFamily="2" charset="0"/>
              </a:rPr>
              <a:t>Sin</a:t>
            </a:r>
          </a:p>
          <a:p>
            <a:pPr lvl="0" algn="ctr"/>
            <a:r>
              <a:rPr lang="en-US" sz="1067" b="1" i="1" dirty="0">
                <a:solidFill>
                  <a:schemeClr val="bg1"/>
                </a:solidFill>
                <a:latin typeface="Optima" panose="02000503060000020004" pitchFamily="2" charset="0"/>
              </a:rPr>
              <a:t>The Devil sinneth from the beginning (1 John 3:8)</a:t>
            </a:r>
          </a:p>
        </p:txBody>
      </p:sp>
      <p:sp>
        <p:nvSpPr>
          <p:cNvPr id="12" name="TextBox 11">
            <a:extLst>
              <a:ext uri="{FF2B5EF4-FFF2-40B4-BE49-F238E27FC236}">
                <a16:creationId xmlns:a16="http://schemas.microsoft.com/office/drawing/2014/main" id="{37BC5F6F-62F9-2849-937D-3416B448465D}"/>
              </a:ext>
            </a:extLst>
          </p:cNvPr>
          <p:cNvSpPr txBox="1"/>
          <p:nvPr/>
        </p:nvSpPr>
        <p:spPr>
          <a:xfrm>
            <a:off x="3458588" y="631971"/>
            <a:ext cx="5207141" cy="584968"/>
          </a:xfrm>
          <a:prstGeom prst="rect">
            <a:avLst/>
          </a:prstGeom>
          <a:noFill/>
        </p:spPr>
        <p:txBody>
          <a:bodyPr wrap="square" rtlCol="0">
            <a:spAutoFit/>
          </a:bodyPr>
          <a:lstStyle/>
          <a:p>
            <a:pPr algn="ctr"/>
            <a:r>
              <a:rPr lang="en-AU" sz="1067" i="1" dirty="0">
                <a:solidFill>
                  <a:schemeClr val="bg1"/>
                </a:solidFill>
                <a:latin typeface="Arial" panose="020B0604020202020204" pitchFamily="34" charset="0"/>
                <a:cs typeface="Arial" panose="020B0604020202020204" pitchFamily="34" charset="0"/>
              </a:rPr>
              <a:t>He also himself likewise took part of the same (</a:t>
            </a:r>
            <a:r>
              <a:rPr lang="en-AU" sz="1067" b="1" i="1" dirty="0">
                <a:solidFill>
                  <a:schemeClr val="bg1"/>
                </a:solidFill>
                <a:latin typeface="Arial" panose="020B0604020202020204" pitchFamily="34" charset="0"/>
                <a:cs typeface="Arial" panose="020B0604020202020204" pitchFamily="34" charset="0"/>
              </a:rPr>
              <a:t>flesh and blood</a:t>
            </a:r>
            <a:r>
              <a:rPr lang="en-AU" sz="1067" i="1" dirty="0">
                <a:solidFill>
                  <a:schemeClr val="bg1"/>
                </a:solidFill>
                <a:latin typeface="Arial" panose="020B0604020202020204" pitchFamily="34" charset="0"/>
                <a:cs typeface="Arial" panose="020B0604020202020204" pitchFamily="34" charset="0"/>
              </a:rPr>
              <a:t>); that through death he might destroy him that </a:t>
            </a:r>
            <a:r>
              <a:rPr lang="en-AU" sz="1067" b="1" i="1" dirty="0">
                <a:solidFill>
                  <a:schemeClr val="bg1"/>
                </a:solidFill>
                <a:latin typeface="Arial" panose="020B0604020202020204" pitchFamily="34" charset="0"/>
                <a:cs typeface="Arial" panose="020B0604020202020204" pitchFamily="34" charset="0"/>
              </a:rPr>
              <a:t>had the power of death</a:t>
            </a:r>
            <a:r>
              <a:rPr lang="en-AU" sz="1067" i="1" dirty="0">
                <a:solidFill>
                  <a:schemeClr val="bg1"/>
                </a:solidFill>
                <a:latin typeface="Arial" panose="020B0604020202020204" pitchFamily="34" charset="0"/>
                <a:cs typeface="Arial" panose="020B0604020202020204" pitchFamily="34" charset="0"/>
              </a:rPr>
              <a:t>, that is, </a:t>
            </a:r>
            <a:r>
              <a:rPr lang="en-AU" sz="1067" b="1" i="1" dirty="0">
                <a:solidFill>
                  <a:schemeClr val="bg1"/>
                </a:solidFill>
                <a:latin typeface="Arial" panose="020B0604020202020204" pitchFamily="34" charset="0"/>
                <a:cs typeface="Arial" panose="020B0604020202020204" pitchFamily="34" charset="0"/>
              </a:rPr>
              <a:t>the devil </a:t>
            </a:r>
            <a:r>
              <a:rPr lang="en-AU" sz="1067" i="1" dirty="0">
                <a:solidFill>
                  <a:schemeClr val="bg1"/>
                </a:solidFill>
                <a:latin typeface="Arial" panose="020B0604020202020204" pitchFamily="34" charset="0"/>
                <a:cs typeface="Arial" panose="020B0604020202020204" pitchFamily="34" charset="0"/>
              </a:rPr>
              <a:t>(Hebrews 2:14)</a:t>
            </a:r>
          </a:p>
        </p:txBody>
      </p:sp>
      <p:sp>
        <p:nvSpPr>
          <p:cNvPr id="21" name="Rectangle 20">
            <a:extLst>
              <a:ext uri="{FF2B5EF4-FFF2-40B4-BE49-F238E27FC236}">
                <a16:creationId xmlns:a16="http://schemas.microsoft.com/office/drawing/2014/main" id="{898D8F1A-349D-8D41-B52E-487800EB53DA}"/>
              </a:ext>
            </a:extLst>
          </p:cNvPr>
          <p:cNvSpPr/>
          <p:nvPr/>
        </p:nvSpPr>
        <p:spPr>
          <a:xfrm>
            <a:off x="3410182" y="3658276"/>
            <a:ext cx="1713420" cy="1694053"/>
          </a:xfrm>
          <a:prstGeom prst="rect">
            <a:avLst/>
          </a:prstGeom>
        </p:spPr>
        <p:txBody>
          <a:bodyPr wrap="square">
            <a:spAutoFit/>
          </a:bodyPr>
          <a:lstStyle/>
          <a:p>
            <a:pPr>
              <a:spcAft>
                <a:spcPts val="610"/>
              </a:spcAft>
            </a:pPr>
            <a:r>
              <a:rPr lang="en-US" sz="991" b="1" dirty="0">
                <a:latin typeface="Arial" panose="020B0604020202020204" pitchFamily="34" charset="0"/>
                <a:cs typeface="Arial" panose="020B0604020202020204" pitchFamily="34" charset="0"/>
              </a:rPr>
              <a:t>Individual: </a:t>
            </a:r>
            <a:r>
              <a:rPr lang="en-US" sz="991" dirty="0">
                <a:latin typeface="Arial" panose="020B0604020202020204" pitchFamily="34" charset="0"/>
                <a:cs typeface="Arial" panose="020B0604020202020204" pitchFamily="34" charset="0"/>
              </a:rPr>
              <a:t>sexual immorality, impurity, strife, jealousy, outbursts of anger, selfish rivalries, envying, murder, drunkenness </a:t>
            </a:r>
            <a:br>
              <a:rPr lang="en-US" sz="991" dirty="0">
                <a:latin typeface="Arial" panose="020B0604020202020204" pitchFamily="34" charset="0"/>
                <a:cs typeface="Arial" panose="020B0604020202020204" pitchFamily="34" charset="0"/>
              </a:rPr>
            </a:br>
            <a:r>
              <a:rPr lang="en-US" sz="991" dirty="0">
                <a:latin typeface="Arial" panose="020B0604020202020204" pitchFamily="34" charset="0"/>
                <a:cs typeface="Arial" panose="020B0604020202020204" pitchFamily="34" charset="0"/>
              </a:rPr>
              <a:t>(Gal 5:19-21)</a:t>
            </a:r>
          </a:p>
          <a:p>
            <a:r>
              <a:rPr lang="en-AU" sz="991" dirty="0">
                <a:latin typeface="Arial" panose="020B0604020202020204" pitchFamily="34" charset="0"/>
                <a:cs typeface="Arial" panose="020B0604020202020204" pitchFamily="34" charset="0"/>
              </a:rPr>
              <a:t>Ye are of your father the devil, and the lusts of your father ye will do (Jn 8:44)</a:t>
            </a:r>
            <a:endParaRPr lang="en-US" sz="991" dirty="0">
              <a:latin typeface="Arial" panose="020B0604020202020204" pitchFamily="34" charset="0"/>
              <a:cs typeface="Arial" panose="020B0604020202020204" pitchFamily="34" charset="0"/>
            </a:endParaRPr>
          </a:p>
        </p:txBody>
      </p:sp>
      <p:sp>
        <p:nvSpPr>
          <p:cNvPr id="22" name="Rectangle 21">
            <a:extLst>
              <a:ext uri="{FF2B5EF4-FFF2-40B4-BE49-F238E27FC236}">
                <a16:creationId xmlns:a16="http://schemas.microsoft.com/office/drawing/2014/main" id="{458379EA-2236-D641-87C2-D5AF3B8E4788}"/>
              </a:ext>
            </a:extLst>
          </p:cNvPr>
          <p:cNvSpPr/>
          <p:nvPr/>
        </p:nvSpPr>
        <p:spPr>
          <a:xfrm>
            <a:off x="3402381" y="5178728"/>
            <a:ext cx="1795338" cy="1007199"/>
          </a:xfrm>
          <a:prstGeom prst="rect">
            <a:avLst/>
          </a:prstGeom>
        </p:spPr>
        <p:txBody>
          <a:bodyPr wrap="square">
            <a:spAutoFit/>
          </a:bodyPr>
          <a:lstStyle/>
          <a:p>
            <a:r>
              <a:rPr lang="en-US" sz="991" b="1" dirty="0">
                <a:latin typeface="Arial" panose="020B0604020202020204" pitchFamily="34" charset="0"/>
                <a:cs typeface="Arial" panose="020B0604020202020204" pitchFamily="34" charset="0"/>
              </a:rPr>
              <a:t>Political/Religious: </a:t>
            </a:r>
            <a:r>
              <a:rPr lang="en-AU" sz="991" dirty="0">
                <a:latin typeface="Arial" panose="020B0604020202020204" pitchFamily="34" charset="0"/>
                <a:cs typeface="Arial" panose="020B0604020202020204" pitchFamily="34" charset="0"/>
              </a:rPr>
              <a:t>the schemes of the devil - rulers, powers, world rulers of this darkness, the spiritual forces of evil in the heavens  </a:t>
            </a:r>
            <a:br>
              <a:rPr lang="en-AU" sz="991" dirty="0">
                <a:latin typeface="Arial" panose="020B0604020202020204" pitchFamily="34" charset="0"/>
                <a:cs typeface="Arial" panose="020B0604020202020204" pitchFamily="34" charset="0"/>
              </a:rPr>
            </a:br>
            <a:r>
              <a:rPr lang="en-AU" sz="991" dirty="0">
                <a:latin typeface="Arial" panose="020B0604020202020204" pitchFamily="34" charset="0"/>
                <a:cs typeface="Arial" panose="020B0604020202020204" pitchFamily="34" charset="0"/>
              </a:rPr>
              <a:t>(Eph 6:11-12)</a:t>
            </a:r>
          </a:p>
        </p:txBody>
      </p:sp>
      <p:sp>
        <p:nvSpPr>
          <p:cNvPr id="28" name="Rectangle 27">
            <a:extLst>
              <a:ext uri="{FF2B5EF4-FFF2-40B4-BE49-F238E27FC236}">
                <a16:creationId xmlns:a16="http://schemas.microsoft.com/office/drawing/2014/main" id="{141198C1-4251-8143-A8C0-FC087082CBAC}"/>
              </a:ext>
            </a:extLst>
          </p:cNvPr>
          <p:cNvSpPr/>
          <p:nvPr/>
        </p:nvSpPr>
        <p:spPr>
          <a:xfrm>
            <a:off x="7012528" y="4991635"/>
            <a:ext cx="1798867" cy="1159676"/>
          </a:xfrm>
          <a:prstGeom prst="rect">
            <a:avLst/>
          </a:prstGeom>
        </p:spPr>
        <p:txBody>
          <a:bodyPr wrap="square">
            <a:spAutoFit/>
          </a:bodyPr>
          <a:lstStyle/>
          <a:p>
            <a:r>
              <a:rPr lang="en-US" sz="991" dirty="0">
                <a:latin typeface="Arial" panose="020B0604020202020204" pitchFamily="34" charset="0"/>
                <a:cs typeface="Arial" panose="020B0604020202020204" pitchFamily="34" charset="0"/>
              </a:rPr>
              <a:t>Creation was subjected to futility – not willingly but because of God who subjected it – in hope … the whole creation groans and suffers together until now (Rom 8:20-23)</a:t>
            </a:r>
          </a:p>
        </p:txBody>
      </p:sp>
      <p:sp>
        <p:nvSpPr>
          <p:cNvPr id="29" name="Rectangle 28">
            <a:extLst>
              <a:ext uri="{FF2B5EF4-FFF2-40B4-BE49-F238E27FC236}">
                <a16:creationId xmlns:a16="http://schemas.microsoft.com/office/drawing/2014/main" id="{2CD76F51-4AB5-C94D-95EB-416AEBE02697}"/>
              </a:ext>
            </a:extLst>
          </p:cNvPr>
          <p:cNvSpPr/>
          <p:nvPr/>
        </p:nvSpPr>
        <p:spPr>
          <a:xfrm>
            <a:off x="5305106" y="3128895"/>
            <a:ext cx="1675409" cy="1872179"/>
          </a:xfrm>
          <a:prstGeom prst="rect">
            <a:avLst/>
          </a:prstGeom>
        </p:spPr>
        <p:txBody>
          <a:bodyPr wrap="square">
            <a:spAutoFit/>
          </a:bodyPr>
          <a:lstStyle/>
          <a:p>
            <a:pPr>
              <a:spcAft>
                <a:spcPts val="762"/>
              </a:spcAft>
            </a:pPr>
            <a:r>
              <a:rPr lang="en-US" sz="991" dirty="0">
                <a:latin typeface="Arial" panose="020B0604020202020204" pitchFamily="34" charset="0"/>
                <a:cs typeface="Arial" panose="020B0604020202020204" pitchFamily="34" charset="0"/>
              </a:rPr>
              <a:t>Sin entered the world through one man and death through sin … Through the offense of </a:t>
            </a:r>
            <a:br>
              <a:rPr lang="en-US" sz="991" dirty="0">
                <a:latin typeface="Arial" panose="020B0604020202020204" pitchFamily="34" charset="0"/>
                <a:cs typeface="Arial" panose="020B0604020202020204" pitchFamily="34" charset="0"/>
              </a:rPr>
            </a:br>
            <a:r>
              <a:rPr lang="en-US" sz="991" dirty="0">
                <a:latin typeface="Arial" panose="020B0604020202020204" pitchFamily="34" charset="0"/>
                <a:cs typeface="Arial" panose="020B0604020202020204" pitchFamily="34" charset="0"/>
              </a:rPr>
              <a:t>one many be dead  … </a:t>
            </a:r>
            <a:br>
              <a:rPr lang="en-US" sz="991" dirty="0">
                <a:latin typeface="Arial" panose="020B0604020202020204" pitchFamily="34" charset="0"/>
                <a:cs typeface="Arial" panose="020B0604020202020204" pitchFamily="34" charset="0"/>
              </a:rPr>
            </a:br>
            <a:r>
              <a:rPr lang="en-US" sz="991" dirty="0">
                <a:latin typeface="Arial" panose="020B0604020202020204" pitchFamily="34" charset="0"/>
                <a:cs typeface="Arial" panose="020B0604020202020204" pitchFamily="34" charset="0"/>
              </a:rPr>
              <a:t>By one man’s offence death reigned </a:t>
            </a:r>
            <a:br>
              <a:rPr lang="en-US" sz="991" dirty="0">
                <a:latin typeface="Arial" panose="020B0604020202020204" pitchFamily="34" charset="0"/>
                <a:cs typeface="Arial" panose="020B0604020202020204" pitchFamily="34" charset="0"/>
              </a:rPr>
            </a:br>
            <a:r>
              <a:rPr lang="en-US" sz="991" dirty="0">
                <a:latin typeface="Arial" panose="020B0604020202020204" pitchFamily="34" charset="0"/>
                <a:cs typeface="Arial" panose="020B0604020202020204" pitchFamily="34" charset="0"/>
              </a:rPr>
              <a:t>(Rom 5:12,15,17)</a:t>
            </a:r>
          </a:p>
          <a:p>
            <a:r>
              <a:rPr lang="en-US" sz="991" dirty="0">
                <a:latin typeface="Arial" panose="020B0604020202020204" pitchFamily="34" charset="0"/>
                <a:cs typeface="Arial" panose="020B0604020202020204" pitchFamily="34" charset="0"/>
              </a:rPr>
              <a:t>Since by man came death … as in Adam all die </a:t>
            </a:r>
            <a:br>
              <a:rPr lang="en-US" sz="991" dirty="0">
                <a:latin typeface="Arial" panose="020B0604020202020204" pitchFamily="34" charset="0"/>
                <a:cs typeface="Arial" panose="020B0604020202020204" pitchFamily="34" charset="0"/>
              </a:rPr>
            </a:br>
            <a:r>
              <a:rPr lang="en-US" sz="991" dirty="0">
                <a:latin typeface="Arial" panose="020B0604020202020204" pitchFamily="34" charset="0"/>
                <a:cs typeface="Arial" panose="020B0604020202020204" pitchFamily="34" charset="0"/>
              </a:rPr>
              <a:t>(1 Cor 15:20-21)</a:t>
            </a:r>
          </a:p>
        </p:txBody>
      </p:sp>
      <p:sp>
        <p:nvSpPr>
          <p:cNvPr id="30" name="Rectangle 29">
            <a:extLst>
              <a:ext uri="{FF2B5EF4-FFF2-40B4-BE49-F238E27FC236}">
                <a16:creationId xmlns:a16="http://schemas.microsoft.com/office/drawing/2014/main" id="{95CF40E4-7A8D-4445-B3D9-A75B16EB611A}"/>
              </a:ext>
            </a:extLst>
          </p:cNvPr>
          <p:cNvSpPr/>
          <p:nvPr/>
        </p:nvSpPr>
        <p:spPr>
          <a:xfrm>
            <a:off x="5283915" y="4999264"/>
            <a:ext cx="1637450" cy="1312154"/>
          </a:xfrm>
          <a:prstGeom prst="rect">
            <a:avLst/>
          </a:prstGeom>
        </p:spPr>
        <p:txBody>
          <a:bodyPr wrap="square">
            <a:spAutoFit/>
          </a:bodyPr>
          <a:lstStyle/>
          <a:p>
            <a:r>
              <a:rPr lang="en-AU" sz="991" dirty="0">
                <a:latin typeface="Arial" panose="020B0604020202020204" pitchFamily="34" charset="0"/>
                <a:cs typeface="Arial" panose="020B0604020202020204" pitchFamily="34" charset="0"/>
              </a:rPr>
              <a:t>Christ destroyed </a:t>
            </a:r>
            <a:r>
              <a:rPr lang="en-AU" sz="991" i="1" dirty="0">
                <a:latin typeface="Arial" panose="020B0604020202020204" pitchFamily="34" charset="0"/>
                <a:cs typeface="Arial" panose="020B0604020202020204" pitchFamily="34" charset="0"/>
              </a:rPr>
              <a:t>“him that has the power of death, the Devil”</a:t>
            </a:r>
            <a:r>
              <a:rPr lang="en-AU" sz="991" dirty="0">
                <a:latin typeface="Arial" panose="020B0604020202020204" pitchFamily="34" charset="0"/>
                <a:cs typeface="Arial" panose="020B0604020202020204" pitchFamily="34" charset="0"/>
              </a:rPr>
              <a:t>, and can </a:t>
            </a:r>
            <a:r>
              <a:rPr lang="en-AU" sz="991" i="1" dirty="0">
                <a:latin typeface="Arial" panose="020B0604020202020204" pitchFamily="34" charset="0"/>
                <a:cs typeface="Arial" panose="020B0604020202020204" pitchFamily="34" charset="0"/>
              </a:rPr>
              <a:t>“deliver those who through fear of death were all their lifetime subject to bondage” </a:t>
            </a:r>
            <a:r>
              <a:rPr lang="en-AU" sz="991" dirty="0">
                <a:latin typeface="Arial" panose="020B0604020202020204" pitchFamily="34" charset="0"/>
                <a:cs typeface="Arial" panose="020B0604020202020204" pitchFamily="34" charset="0"/>
              </a:rPr>
              <a:t>(Heb 2:14-15)</a:t>
            </a:r>
          </a:p>
        </p:txBody>
      </p:sp>
      <p:sp>
        <p:nvSpPr>
          <p:cNvPr id="32" name="Rectangle 31">
            <a:extLst>
              <a:ext uri="{FF2B5EF4-FFF2-40B4-BE49-F238E27FC236}">
                <a16:creationId xmlns:a16="http://schemas.microsoft.com/office/drawing/2014/main" id="{023BAF92-A8CB-4C49-B629-56AF7C7D33F3}"/>
              </a:ext>
            </a:extLst>
          </p:cNvPr>
          <p:cNvSpPr/>
          <p:nvPr/>
        </p:nvSpPr>
        <p:spPr>
          <a:xfrm>
            <a:off x="6985578" y="3115952"/>
            <a:ext cx="1822417" cy="702244"/>
          </a:xfrm>
          <a:prstGeom prst="rect">
            <a:avLst/>
          </a:prstGeom>
        </p:spPr>
        <p:txBody>
          <a:bodyPr wrap="square">
            <a:spAutoFit/>
          </a:bodyPr>
          <a:lstStyle/>
          <a:p>
            <a:r>
              <a:rPr lang="en-GB" sz="991" dirty="0">
                <a:latin typeface="Arial" panose="020B0604020202020204" pitchFamily="34" charset="0"/>
                <a:ea typeface="Malgun Gothic" panose="020B0503020000020004" pitchFamily="34" charset="-127"/>
                <a:cs typeface="Arial" panose="020B0604020202020204" pitchFamily="34" charset="0"/>
              </a:rPr>
              <a:t>[Jesus] went about …healing all that were oppressed of the devil /</a:t>
            </a:r>
            <a:r>
              <a:rPr lang="en-GB" sz="991" i="1" dirty="0">
                <a:latin typeface="Arial" panose="020B0604020202020204" pitchFamily="34" charset="0"/>
                <a:ea typeface="Malgun Gothic" panose="020B0503020000020004" pitchFamily="34" charset="-127"/>
                <a:cs typeface="Arial" panose="020B0604020202020204" pitchFamily="34" charset="0"/>
              </a:rPr>
              <a:t>diabolos</a:t>
            </a:r>
            <a:r>
              <a:rPr lang="en-GB" sz="991" dirty="0">
                <a:latin typeface="Arial" panose="020B0604020202020204" pitchFamily="34" charset="0"/>
                <a:ea typeface="Malgun Gothic" panose="020B0503020000020004" pitchFamily="34" charset="-127"/>
                <a:cs typeface="Arial" panose="020B0604020202020204" pitchFamily="34" charset="0"/>
              </a:rPr>
              <a:t> </a:t>
            </a:r>
            <a:r>
              <a:rPr lang="en-AU" sz="991" dirty="0">
                <a:latin typeface="Arial" panose="020B0604020202020204" pitchFamily="34" charset="0"/>
                <a:cs typeface="Arial" panose="020B0604020202020204" pitchFamily="34" charset="0"/>
              </a:rPr>
              <a:t>(Acts 10:38)</a:t>
            </a:r>
            <a:endParaRPr lang="en-US" sz="991" dirty="0">
              <a:latin typeface="Arial" panose="020B0604020202020204" pitchFamily="34" charset="0"/>
              <a:cs typeface="Arial" panose="020B0604020202020204" pitchFamily="34" charset="0"/>
            </a:endParaRPr>
          </a:p>
        </p:txBody>
      </p:sp>
      <p:sp>
        <p:nvSpPr>
          <p:cNvPr id="58" name="Rectangle 57">
            <a:extLst>
              <a:ext uri="{FF2B5EF4-FFF2-40B4-BE49-F238E27FC236}">
                <a16:creationId xmlns:a16="http://schemas.microsoft.com/office/drawing/2014/main" id="{2DFD80E8-B900-CC40-B4CD-F360EF202553}"/>
              </a:ext>
            </a:extLst>
          </p:cNvPr>
          <p:cNvSpPr/>
          <p:nvPr/>
        </p:nvSpPr>
        <p:spPr>
          <a:xfrm>
            <a:off x="3415571" y="3130566"/>
            <a:ext cx="1780693" cy="549766"/>
          </a:xfrm>
          <a:prstGeom prst="rect">
            <a:avLst/>
          </a:prstGeom>
        </p:spPr>
        <p:txBody>
          <a:bodyPr wrap="square">
            <a:spAutoFit/>
          </a:bodyPr>
          <a:lstStyle/>
          <a:p>
            <a:r>
              <a:rPr lang="en-GB" sz="991" dirty="0">
                <a:latin typeface="Arial" panose="020B0604020202020204" pitchFamily="34" charset="0"/>
                <a:ea typeface="Malgun Gothic" panose="020B0503020000020004" pitchFamily="34" charset="-127"/>
                <a:cs typeface="Arial" panose="020B0604020202020204" pitchFamily="34" charset="0"/>
              </a:rPr>
              <a:t>By one man’s offense many were made sinners </a:t>
            </a:r>
            <a:br>
              <a:rPr lang="en-GB" sz="991" dirty="0">
                <a:latin typeface="Arial" panose="020B0604020202020204" pitchFamily="34" charset="0"/>
                <a:ea typeface="Malgun Gothic" panose="020B0503020000020004" pitchFamily="34" charset="-127"/>
                <a:cs typeface="Arial" panose="020B0604020202020204" pitchFamily="34" charset="0"/>
              </a:rPr>
            </a:br>
            <a:r>
              <a:rPr lang="en-AU" sz="991" dirty="0">
                <a:latin typeface="Arial" panose="020B0604020202020204" pitchFamily="34" charset="0"/>
                <a:cs typeface="Arial" panose="020B0604020202020204" pitchFamily="34" charset="0"/>
              </a:rPr>
              <a:t>(Rom 5:19)</a:t>
            </a:r>
            <a:endParaRPr lang="en-US" sz="991" dirty="0">
              <a:latin typeface="Arial" panose="020B0604020202020204" pitchFamily="34" charset="0"/>
              <a:cs typeface="Arial" panose="020B0604020202020204" pitchFamily="34" charset="0"/>
            </a:endParaRPr>
          </a:p>
        </p:txBody>
      </p:sp>
      <p:sp>
        <p:nvSpPr>
          <p:cNvPr id="59" name="Rectangle 58">
            <a:extLst>
              <a:ext uri="{FF2B5EF4-FFF2-40B4-BE49-F238E27FC236}">
                <a16:creationId xmlns:a16="http://schemas.microsoft.com/office/drawing/2014/main" id="{28D13F1D-7C76-0140-A078-68B7C091B240}"/>
              </a:ext>
            </a:extLst>
          </p:cNvPr>
          <p:cNvSpPr/>
          <p:nvPr/>
        </p:nvSpPr>
        <p:spPr>
          <a:xfrm>
            <a:off x="6990953" y="3658897"/>
            <a:ext cx="1817042" cy="1312154"/>
          </a:xfrm>
          <a:prstGeom prst="rect">
            <a:avLst/>
          </a:prstGeom>
        </p:spPr>
        <p:txBody>
          <a:bodyPr wrap="square">
            <a:spAutoFit/>
          </a:bodyPr>
          <a:lstStyle/>
          <a:p>
            <a:r>
              <a:rPr lang="en-AU" sz="991" dirty="0">
                <a:latin typeface="Arial" panose="020B0604020202020204" pitchFamily="34" charset="0"/>
                <a:ea typeface="Malgun Gothic" panose="020B0503020000020004" pitchFamily="34" charset="-127"/>
                <a:cs typeface="Arial" panose="020B0604020202020204" pitchFamily="34" charset="0"/>
              </a:rPr>
              <a:t>“Lord, even the demons submit to us in your name!” So he said to them, </a:t>
            </a:r>
            <a:br>
              <a:rPr lang="en-AU" sz="991" dirty="0">
                <a:latin typeface="Arial" panose="020B0604020202020204" pitchFamily="34" charset="0"/>
                <a:ea typeface="Malgun Gothic" panose="020B0503020000020004" pitchFamily="34" charset="-127"/>
                <a:cs typeface="Arial" panose="020B0604020202020204" pitchFamily="34" charset="0"/>
              </a:rPr>
            </a:br>
            <a:r>
              <a:rPr lang="en-AU" sz="991" dirty="0">
                <a:latin typeface="Arial" panose="020B0604020202020204" pitchFamily="34" charset="0"/>
                <a:ea typeface="Malgun Gothic" panose="020B0503020000020004" pitchFamily="34" charset="-127"/>
                <a:cs typeface="Arial" panose="020B0604020202020204" pitchFamily="34" charset="0"/>
              </a:rPr>
              <a:t>“I saw Satan fall like lightning from heaven .. I have given you authority … on the full force of the enemy” </a:t>
            </a:r>
            <a:br>
              <a:rPr lang="en-AU" sz="991" dirty="0">
                <a:latin typeface="Arial" panose="020B0604020202020204" pitchFamily="34" charset="0"/>
                <a:ea typeface="Malgun Gothic" panose="020B0503020000020004" pitchFamily="34" charset="-127"/>
                <a:cs typeface="Arial" panose="020B0604020202020204" pitchFamily="34" charset="0"/>
              </a:rPr>
            </a:br>
            <a:r>
              <a:rPr lang="en-AU" sz="991" dirty="0">
                <a:latin typeface="Arial" panose="020B0604020202020204" pitchFamily="34" charset="0"/>
                <a:ea typeface="Malgun Gothic" panose="020B0503020000020004" pitchFamily="34" charset="-127"/>
                <a:cs typeface="Arial" panose="020B0604020202020204" pitchFamily="34" charset="0"/>
              </a:rPr>
              <a:t>(Luke 10:17-19)</a:t>
            </a:r>
          </a:p>
        </p:txBody>
      </p:sp>
      <p:sp>
        <p:nvSpPr>
          <p:cNvPr id="61" name="Rectangle 60">
            <a:extLst>
              <a:ext uri="{FF2B5EF4-FFF2-40B4-BE49-F238E27FC236}">
                <a16:creationId xmlns:a16="http://schemas.microsoft.com/office/drawing/2014/main" id="{B993217A-9EEA-6E4D-B816-DB2734C2D9B7}"/>
              </a:ext>
            </a:extLst>
          </p:cNvPr>
          <p:cNvSpPr/>
          <p:nvPr/>
        </p:nvSpPr>
        <p:spPr>
          <a:xfrm>
            <a:off x="4305918" y="6223427"/>
            <a:ext cx="3897019" cy="467564"/>
          </a:xfrm>
          <a:prstGeom prst="rect">
            <a:avLst/>
          </a:prstGeom>
        </p:spPr>
        <p:txBody>
          <a:bodyPr wrap="square">
            <a:spAutoFit/>
          </a:bodyPr>
          <a:lstStyle/>
          <a:p>
            <a:pPr algn="ctr"/>
            <a:r>
              <a:rPr lang="en-AU" sz="1219" i="1" dirty="0">
                <a:solidFill>
                  <a:schemeClr val="bg1"/>
                </a:solidFill>
                <a:latin typeface="Arial" panose="020B0604020202020204" pitchFamily="34" charset="0"/>
                <a:cs typeface="Arial" panose="020B0604020202020204" pitchFamily="34" charset="0"/>
              </a:rPr>
              <a:t>For this purpose the Son of God was manifested, that he might destroy </a:t>
            </a:r>
            <a:r>
              <a:rPr lang="en-AU" sz="1219" b="1" i="1" dirty="0">
                <a:solidFill>
                  <a:schemeClr val="bg1"/>
                </a:solidFill>
                <a:latin typeface="Arial" panose="020B0604020202020204" pitchFamily="34" charset="0"/>
                <a:cs typeface="Arial" panose="020B0604020202020204" pitchFamily="34" charset="0"/>
              </a:rPr>
              <a:t>the works of the devil </a:t>
            </a:r>
            <a:r>
              <a:rPr lang="en-AU" sz="1219" i="1" dirty="0">
                <a:solidFill>
                  <a:schemeClr val="bg1"/>
                </a:solidFill>
                <a:latin typeface="Arial" panose="020B0604020202020204" pitchFamily="34" charset="0"/>
                <a:cs typeface="Arial" panose="020B0604020202020204" pitchFamily="34" charset="0"/>
              </a:rPr>
              <a:t>(1 John 3:8)</a:t>
            </a:r>
          </a:p>
        </p:txBody>
      </p:sp>
      <p:sp>
        <p:nvSpPr>
          <p:cNvPr id="35" name="TextBox 34">
            <a:extLst>
              <a:ext uri="{FF2B5EF4-FFF2-40B4-BE49-F238E27FC236}">
                <a16:creationId xmlns:a16="http://schemas.microsoft.com/office/drawing/2014/main" id="{536B5915-BCFA-FF44-BE7F-8E22802F709A}"/>
              </a:ext>
            </a:extLst>
          </p:cNvPr>
          <p:cNvSpPr txBox="1"/>
          <p:nvPr/>
        </p:nvSpPr>
        <p:spPr>
          <a:xfrm>
            <a:off x="7273157" y="330474"/>
            <a:ext cx="1504483" cy="373820"/>
          </a:xfrm>
          <a:prstGeom prst="rect">
            <a:avLst/>
          </a:prstGeom>
          <a:noFill/>
        </p:spPr>
        <p:txBody>
          <a:bodyPr wrap="square" rtlCol="0">
            <a:spAutoFit/>
          </a:bodyPr>
          <a:lstStyle/>
          <a:p>
            <a:r>
              <a:rPr lang="en-US" sz="1829" b="1" dirty="0">
                <a:ln/>
                <a:solidFill>
                  <a:schemeClr val="bg1"/>
                </a:solidFill>
                <a:latin typeface="Avenir Heavy" panose="02000503020000020003" pitchFamily="2" charset="0"/>
                <a:cs typeface="Arial Black" panose="020B0604020202020204" pitchFamily="34" charset="0"/>
              </a:rPr>
              <a:t>=  The Flesh</a:t>
            </a:r>
          </a:p>
        </p:txBody>
      </p:sp>
      <p:sp>
        <p:nvSpPr>
          <p:cNvPr id="36" name="TextBox 35">
            <a:extLst>
              <a:ext uri="{FF2B5EF4-FFF2-40B4-BE49-F238E27FC236}">
                <a16:creationId xmlns:a16="http://schemas.microsoft.com/office/drawing/2014/main" id="{C1990B13-E29B-584E-8F6C-B079A53E51D6}"/>
              </a:ext>
            </a:extLst>
          </p:cNvPr>
          <p:cNvSpPr txBox="1"/>
          <p:nvPr/>
        </p:nvSpPr>
        <p:spPr>
          <a:xfrm>
            <a:off x="3399669" y="329761"/>
            <a:ext cx="1562090" cy="373820"/>
          </a:xfrm>
          <a:prstGeom prst="rect">
            <a:avLst/>
          </a:prstGeom>
          <a:noFill/>
        </p:spPr>
        <p:txBody>
          <a:bodyPr wrap="square" rtlCol="0">
            <a:spAutoFit/>
          </a:bodyPr>
          <a:lstStyle/>
          <a:p>
            <a:r>
              <a:rPr lang="en-US" sz="1829" b="1" dirty="0">
                <a:ln/>
                <a:solidFill>
                  <a:schemeClr val="bg1"/>
                </a:solidFill>
                <a:latin typeface="Avenir Heavy" panose="02000503020000020003" pitchFamily="2" charset="0"/>
                <a:cs typeface="Arial Black" panose="020B0604020202020204" pitchFamily="34" charset="0"/>
              </a:rPr>
              <a:t>The Devil  =</a:t>
            </a:r>
          </a:p>
        </p:txBody>
      </p:sp>
      <p:sp>
        <p:nvSpPr>
          <p:cNvPr id="31" name="Down Arrow 30">
            <a:extLst>
              <a:ext uri="{FF2B5EF4-FFF2-40B4-BE49-F238E27FC236}">
                <a16:creationId xmlns:a16="http://schemas.microsoft.com/office/drawing/2014/main" id="{EACBCE8F-3193-994B-8E63-917F49047A79}"/>
              </a:ext>
            </a:extLst>
          </p:cNvPr>
          <p:cNvSpPr/>
          <p:nvPr/>
        </p:nvSpPr>
        <p:spPr>
          <a:xfrm>
            <a:off x="5799533" y="1178685"/>
            <a:ext cx="592935" cy="583053"/>
          </a:xfrm>
          <a:prstGeom prst="downArrow">
            <a:avLst>
              <a:gd name="adj1" fmla="val 31306"/>
              <a:gd name="adj2" fmla="val 50000"/>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72"/>
          </a:p>
        </p:txBody>
      </p:sp>
      <p:sp>
        <p:nvSpPr>
          <p:cNvPr id="3" name="Rectangle 2">
            <a:extLst>
              <a:ext uri="{FF2B5EF4-FFF2-40B4-BE49-F238E27FC236}">
                <a16:creationId xmlns:a16="http://schemas.microsoft.com/office/drawing/2014/main" id="{F5B73B06-D4DC-6845-A148-02DEE2D91595}"/>
              </a:ext>
            </a:extLst>
          </p:cNvPr>
          <p:cNvSpPr/>
          <p:nvPr/>
        </p:nvSpPr>
        <p:spPr>
          <a:xfrm>
            <a:off x="3402382" y="1860996"/>
            <a:ext cx="5346500" cy="48167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72"/>
          </a:p>
        </p:txBody>
      </p:sp>
      <p:sp>
        <p:nvSpPr>
          <p:cNvPr id="24" name="Rounded Rectangle 23">
            <a:extLst>
              <a:ext uri="{FF2B5EF4-FFF2-40B4-BE49-F238E27FC236}">
                <a16:creationId xmlns:a16="http://schemas.microsoft.com/office/drawing/2014/main" id="{03E04A59-1481-1D40-B0A9-130C630A7B59}"/>
              </a:ext>
            </a:extLst>
          </p:cNvPr>
          <p:cNvSpPr/>
          <p:nvPr/>
        </p:nvSpPr>
        <p:spPr>
          <a:xfrm>
            <a:off x="3407323" y="1858270"/>
            <a:ext cx="5341560" cy="405191"/>
          </a:xfrm>
          <a:prstGeom prst="roundRect">
            <a:avLst>
              <a:gd name="adj" fmla="val 0"/>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372"/>
          </a:p>
        </p:txBody>
      </p:sp>
      <p:sp>
        <p:nvSpPr>
          <p:cNvPr id="2" name="TextBox 1">
            <a:extLst>
              <a:ext uri="{FF2B5EF4-FFF2-40B4-BE49-F238E27FC236}">
                <a16:creationId xmlns:a16="http://schemas.microsoft.com/office/drawing/2014/main" id="{0CE6BFDA-7F88-5840-B4FA-2C446897117E}"/>
              </a:ext>
            </a:extLst>
          </p:cNvPr>
          <p:cNvSpPr txBox="1"/>
          <p:nvPr/>
        </p:nvSpPr>
        <p:spPr>
          <a:xfrm>
            <a:off x="3417072" y="1880971"/>
            <a:ext cx="5354792" cy="350224"/>
          </a:xfrm>
          <a:prstGeom prst="rect">
            <a:avLst/>
          </a:prstGeom>
          <a:noFill/>
          <a:ln>
            <a:noFill/>
          </a:ln>
        </p:spPr>
        <p:style>
          <a:lnRef idx="1">
            <a:schemeClr val="accent3"/>
          </a:lnRef>
          <a:fillRef idx="2">
            <a:schemeClr val="accent3"/>
          </a:fillRef>
          <a:effectRef idx="1">
            <a:schemeClr val="accent3"/>
          </a:effectRef>
          <a:fontRef idx="minor">
            <a:schemeClr val="dk1"/>
          </a:fontRef>
        </p:style>
        <p:txBody>
          <a:bodyPr wrap="square" rtlCol="0" anchor="ctr">
            <a:spAutoFit/>
          </a:bodyPr>
          <a:lstStyle/>
          <a:p>
            <a:pPr algn="ctr">
              <a:spcBef>
                <a:spcPts val="152"/>
              </a:spcBef>
              <a:spcAft>
                <a:spcPts val="152"/>
              </a:spcAft>
            </a:pPr>
            <a:r>
              <a:rPr lang="en-US" sz="1676" b="1" dirty="0">
                <a:solidFill>
                  <a:schemeClr val="bg1"/>
                </a:solidFill>
                <a:latin typeface="Avenir Heavy" panose="02000503020000020003" pitchFamily="2" charset="0"/>
                <a:cs typeface="Arial Black" panose="020B0604020202020204" pitchFamily="34" charset="0"/>
              </a:rPr>
              <a:t>The works of the Devil   =   The works of the Flesh</a:t>
            </a:r>
          </a:p>
        </p:txBody>
      </p:sp>
    </p:spTree>
    <p:extLst>
      <p:ext uri="{BB962C8B-B14F-4D97-AF65-F5344CB8AC3E}">
        <p14:creationId xmlns:p14="http://schemas.microsoft.com/office/powerpoint/2010/main" val="23705514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562A0-5EA2-4877-AD70-3C5865CD506A}"/>
              </a:ext>
            </a:extLst>
          </p:cNvPr>
          <p:cNvSpPr>
            <a:spLocks noGrp="1"/>
          </p:cNvSpPr>
          <p:nvPr>
            <p:ph type="title"/>
          </p:nvPr>
        </p:nvSpPr>
        <p:spPr/>
        <p:txBody>
          <a:bodyPr/>
          <a:lstStyle/>
          <a:p>
            <a:r>
              <a:rPr lang="en-US" dirty="0"/>
              <a:t>Key Questions Answered by the BASF – Origin </a:t>
            </a:r>
          </a:p>
        </p:txBody>
      </p:sp>
      <p:sp>
        <p:nvSpPr>
          <p:cNvPr id="3" name="Content Placeholder 2">
            <a:extLst>
              <a:ext uri="{FF2B5EF4-FFF2-40B4-BE49-F238E27FC236}">
                <a16:creationId xmlns:a16="http://schemas.microsoft.com/office/drawing/2014/main" id="{17B002C2-B20B-4D0D-8BA8-2EB0C3B7A286}"/>
              </a:ext>
            </a:extLst>
          </p:cNvPr>
          <p:cNvSpPr>
            <a:spLocks noGrp="1"/>
          </p:cNvSpPr>
          <p:nvPr>
            <p:ph idx="1"/>
          </p:nvPr>
        </p:nvSpPr>
        <p:spPr/>
        <p:txBody>
          <a:bodyPr>
            <a:normAutofit fontScale="92500" lnSpcReduction="10000"/>
          </a:bodyPr>
          <a:lstStyle/>
          <a:p>
            <a:r>
              <a:rPr lang="en-US" dirty="0"/>
              <a:t>What is the Devil?</a:t>
            </a:r>
          </a:p>
          <a:p>
            <a:r>
              <a:rPr lang="en-US" dirty="0"/>
              <a:t>Where did it come from?</a:t>
            </a:r>
          </a:p>
          <a:p>
            <a:r>
              <a:rPr lang="en-US" dirty="0"/>
              <a:t>Was the Devil there in Genesis chapter 2?</a:t>
            </a:r>
          </a:p>
          <a:p>
            <a:r>
              <a:rPr lang="en-US" dirty="0"/>
              <a:t>Was the Devil there in Genesis chapter 3?</a:t>
            </a:r>
          </a:p>
          <a:p>
            <a:r>
              <a:rPr lang="en-US" dirty="0"/>
              <a:t>Was the Devil there in Genesis chapter 4?</a:t>
            </a:r>
          </a:p>
          <a:p>
            <a:r>
              <a:rPr lang="en-US" dirty="0"/>
              <a:t>Was God the </a:t>
            </a:r>
            <a:r>
              <a:rPr lang="en-US" dirty="0">
                <a:solidFill>
                  <a:schemeClr val="accent1"/>
                </a:solidFill>
              </a:rPr>
              <a:t>author</a:t>
            </a:r>
            <a:r>
              <a:rPr lang="en-US" dirty="0"/>
              <a:t> of the Devil?</a:t>
            </a:r>
          </a:p>
          <a:p>
            <a:r>
              <a:rPr lang="en-US" dirty="0"/>
              <a:t>Was Adam the </a:t>
            </a:r>
            <a:r>
              <a:rPr lang="en-US" dirty="0">
                <a:solidFill>
                  <a:schemeClr val="accent1"/>
                </a:solidFill>
              </a:rPr>
              <a:t>author</a:t>
            </a:r>
            <a:r>
              <a:rPr lang="en-US" dirty="0"/>
              <a:t> of the Devil?</a:t>
            </a:r>
          </a:p>
          <a:p>
            <a:r>
              <a:rPr lang="en-US" dirty="0"/>
              <a:t>Did God bring the Devil upon man as a consequence of Adam’s sin?</a:t>
            </a:r>
          </a:p>
          <a:p>
            <a:r>
              <a:rPr lang="en-US" dirty="0"/>
              <a:t>Is the Devil </a:t>
            </a:r>
            <a:r>
              <a:rPr lang="en-US" dirty="0">
                <a:solidFill>
                  <a:schemeClr val="accent1"/>
                </a:solidFill>
              </a:rPr>
              <a:t>a physical condition </a:t>
            </a:r>
            <a:r>
              <a:rPr lang="en-US" dirty="0"/>
              <a:t>of human nature from birth?</a:t>
            </a:r>
          </a:p>
          <a:p>
            <a:r>
              <a:rPr lang="en-US" dirty="0"/>
              <a:t>What is the relationship between “The Flesh” and “The Devil” ?</a:t>
            </a:r>
          </a:p>
        </p:txBody>
      </p:sp>
      <p:sp>
        <p:nvSpPr>
          <p:cNvPr id="4" name="Footer Placeholder 3">
            <a:extLst>
              <a:ext uri="{FF2B5EF4-FFF2-40B4-BE49-F238E27FC236}">
                <a16:creationId xmlns:a16="http://schemas.microsoft.com/office/drawing/2014/main" id="{82B9024F-AA90-4E4A-8EAB-C6E832D3B33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2D98DE8-01E7-4D13-8694-FA857B45B405}"/>
              </a:ext>
            </a:extLst>
          </p:cNvPr>
          <p:cNvSpPr>
            <a:spLocks noGrp="1"/>
          </p:cNvSpPr>
          <p:nvPr>
            <p:ph type="sldNum" sz="quarter" idx="12"/>
          </p:nvPr>
        </p:nvSpPr>
        <p:spPr/>
        <p:txBody>
          <a:bodyPr>
            <a:normAutofit lnSpcReduction="10000"/>
          </a:bodyPr>
          <a:lstStyle/>
          <a:p>
            <a:fld id="{9EF56726-D916-41A9-A7E1-404F16DDD290}" type="slidenum">
              <a:rPr lang="en-US" smtClean="0"/>
              <a:t>7</a:t>
            </a:fld>
            <a:endParaRPr lang="en-US"/>
          </a:p>
        </p:txBody>
      </p:sp>
    </p:spTree>
    <p:extLst>
      <p:ext uri="{BB962C8B-B14F-4D97-AF65-F5344CB8AC3E}">
        <p14:creationId xmlns:p14="http://schemas.microsoft.com/office/powerpoint/2010/main" val="1531922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74FE0F-9CA6-4154-B1A2-505CB2695197}"/>
              </a:ext>
            </a:extLst>
          </p:cNvPr>
          <p:cNvSpPr>
            <a:spLocks noGrp="1"/>
          </p:cNvSpPr>
          <p:nvPr>
            <p:ph type="title"/>
          </p:nvPr>
        </p:nvSpPr>
        <p:spPr>
          <a:xfrm>
            <a:off x="1261872" y="365760"/>
            <a:ext cx="9692640" cy="641107"/>
          </a:xfrm>
        </p:spPr>
        <p:txBody>
          <a:bodyPr>
            <a:normAutofit/>
          </a:bodyPr>
          <a:lstStyle/>
          <a:p>
            <a:r>
              <a:rPr lang="en-US" sz="3200" dirty="0"/>
              <a:t>Key Questions answered by the BASF - Death</a:t>
            </a:r>
          </a:p>
        </p:txBody>
      </p:sp>
      <p:sp>
        <p:nvSpPr>
          <p:cNvPr id="3" name="Content Placeholder 2">
            <a:extLst>
              <a:ext uri="{FF2B5EF4-FFF2-40B4-BE49-F238E27FC236}">
                <a16:creationId xmlns:a16="http://schemas.microsoft.com/office/drawing/2014/main" id="{B63E9983-C911-471D-8A1E-811CD695F8CE}"/>
              </a:ext>
            </a:extLst>
          </p:cNvPr>
          <p:cNvSpPr>
            <a:spLocks noGrp="1"/>
          </p:cNvSpPr>
          <p:nvPr>
            <p:ph idx="1"/>
          </p:nvPr>
        </p:nvSpPr>
        <p:spPr>
          <a:xfrm>
            <a:off x="1261872" y="1006868"/>
            <a:ext cx="8595360" cy="5485372"/>
          </a:xfrm>
        </p:spPr>
        <p:txBody>
          <a:bodyPr>
            <a:normAutofit/>
          </a:bodyPr>
          <a:lstStyle/>
          <a:p>
            <a:r>
              <a:rPr lang="en-US" sz="2000" dirty="0"/>
              <a:t>What is the death the Devil has power over?</a:t>
            </a:r>
          </a:p>
          <a:p>
            <a:r>
              <a:rPr lang="en-US" sz="2000" dirty="0"/>
              <a:t>Is this the same death that God brought upon man as a consequence of Adam’s sin?</a:t>
            </a:r>
          </a:p>
          <a:p>
            <a:r>
              <a:rPr lang="en-US" sz="2000" dirty="0"/>
              <a:t>Did Adam die this death?</a:t>
            </a:r>
          </a:p>
          <a:p>
            <a:r>
              <a:rPr lang="en-US" sz="2000" dirty="0"/>
              <a:t>Does the Devil have power over the death that every human is subject to?</a:t>
            </a:r>
          </a:p>
          <a:p>
            <a:r>
              <a:rPr lang="en-US" sz="2000" dirty="0"/>
              <a:t>Did Christ die the death the Devil has power over?  </a:t>
            </a:r>
          </a:p>
          <a:p>
            <a:r>
              <a:rPr lang="en-US" sz="2000" dirty="0"/>
              <a:t>Does the Devil have power over death, or does death have power over the Devil?</a:t>
            </a:r>
          </a:p>
          <a:p>
            <a:r>
              <a:rPr lang="en-US" sz="2000" dirty="0"/>
              <a:t>Is it possible to have the Devil without death, or death without the Devil?</a:t>
            </a:r>
          </a:p>
          <a:p>
            <a:r>
              <a:rPr lang="en-US" sz="2000" dirty="0"/>
              <a:t>What is the relationship between the “sentence which defiled” in BASF 5 and the Devil?</a:t>
            </a:r>
          </a:p>
          <a:p>
            <a:endParaRPr lang="en-US" dirty="0"/>
          </a:p>
        </p:txBody>
      </p:sp>
      <p:sp>
        <p:nvSpPr>
          <p:cNvPr id="4" name="Footer Placeholder 3">
            <a:extLst>
              <a:ext uri="{FF2B5EF4-FFF2-40B4-BE49-F238E27FC236}">
                <a16:creationId xmlns:a16="http://schemas.microsoft.com/office/drawing/2014/main" id="{A3ACD587-3144-441B-BBEF-29F4DFE8E2B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31670E8-D0C5-42D1-87E6-37F93DFB0285}"/>
              </a:ext>
            </a:extLst>
          </p:cNvPr>
          <p:cNvSpPr>
            <a:spLocks noGrp="1"/>
          </p:cNvSpPr>
          <p:nvPr>
            <p:ph type="sldNum" sz="quarter" idx="12"/>
          </p:nvPr>
        </p:nvSpPr>
        <p:spPr/>
        <p:txBody>
          <a:bodyPr>
            <a:normAutofit lnSpcReduction="10000"/>
          </a:bodyPr>
          <a:lstStyle/>
          <a:p>
            <a:fld id="{9EF56726-D916-41A9-A7E1-404F16DDD290}" type="slidenum">
              <a:rPr lang="en-US" smtClean="0"/>
              <a:t>8</a:t>
            </a:fld>
            <a:endParaRPr lang="en-US"/>
          </a:p>
        </p:txBody>
      </p:sp>
    </p:spTree>
    <p:extLst>
      <p:ext uri="{BB962C8B-B14F-4D97-AF65-F5344CB8AC3E}">
        <p14:creationId xmlns:p14="http://schemas.microsoft.com/office/powerpoint/2010/main" val="831556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086B73-48E8-4820-81CD-FAD3F42A2877}"/>
              </a:ext>
            </a:extLst>
          </p:cNvPr>
          <p:cNvSpPr>
            <a:spLocks noGrp="1"/>
          </p:cNvSpPr>
          <p:nvPr>
            <p:ph type="title"/>
          </p:nvPr>
        </p:nvSpPr>
        <p:spPr>
          <a:xfrm>
            <a:off x="1261872" y="365760"/>
            <a:ext cx="9692640" cy="692478"/>
          </a:xfrm>
        </p:spPr>
        <p:txBody>
          <a:bodyPr>
            <a:normAutofit/>
          </a:bodyPr>
          <a:lstStyle/>
          <a:p>
            <a:r>
              <a:rPr lang="en-US" sz="3200" dirty="0"/>
              <a:t>Key Questions answered by the BASF – Atonement</a:t>
            </a:r>
          </a:p>
        </p:txBody>
      </p:sp>
      <p:sp>
        <p:nvSpPr>
          <p:cNvPr id="3" name="Content Placeholder 2">
            <a:extLst>
              <a:ext uri="{FF2B5EF4-FFF2-40B4-BE49-F238E27FC236}">
                <a16:creationId xmlns:a16="http://schemas.microsoft.com/office/drawing/2014/main" id="{332A5132-8A54-4F15-83AA-C13B34AE885D}"/>
              </a:ext>
            </a:extLst>
          </p:cNvPr>
          <p:cNvSpPr>
            <a:spLocks noGrp="1"/>
          </p:cNvSpPr>
          <p:nvPr>
            <p:ph idx="1"/>
          </p:nvPr>
        </p:nvSpPr>
        <p:spPr>
          <a:xfrm>
            <a:off x="1261872" y="1181528"/>
            <a:ext cx="8595360" cy="4998609"/>
          </a:xfrm>
        </p:spPr>
        <p:txBody>
          <a:bodyPr>
            <a:normAutofit/>
          </a:bodyPr>
          <a:lstStyle/>
          <a:p>
            <a:r>
              <a:rPr lang="en-US" sz="2400" dirty="0"/>
              <a:t>How was Christ made subject to the Devil?  Did this require God’s power?</a:t>
            </a:r>
          </a:p>
          <a:p>
            <a:r>
              <a:rPr lang="en-US" sz="2400" dirty="0"/>
              <a:t>How did the Death that Christ died destroy the Devil?</a:t>
            </a:r>
          </a:p>
          <a:p>
            <a:r>
              <a:rPr lang="en-US" sz="2400" dirty="0"/>
              <a:t>How was Christ freed from the Devil?  Did this require God’s power?</a:t>
            </a:r>
          </a:p>
          <a:p>
            <a:r>
              <a:rPr lang="en-US" sz="2400" dirty="0"/>
              <a:t>How will the Devil be destroyed in us?  Will this require God’s power?</a:t>
            </a:r>
          </a:p>
          <a:p>
            <a:r>
              <a:rPr lang="en-US" sz="2400" dirty="0"/>
              <a:t>Is the Devil being destroyed in Christ a part of the atonement?</a:t>
            </a:r>
          </a:p>
          <a:p>
            <a:r>
              <a:rPr lang="en-US" sz="2400" dirty="0"/>
              <a:t>Is the Devil being destroyed in us a part of the atonement?</a:t>
            </a:r>
          </a:p>
          <a:p>
            <a:endParaRPr lang="en-US" dirty="0"/>
          </a:p>
        </p:txBody>
      </p:sp>
      <p:sp>
        <p:nvSpPr>
          <p:cNvPr id="4" name="Footer Placeholder 3">
            <a:extLst>
              <a:ext uri="{FF2B5EF4-FFF2-40B4-BE49-F238E27FC236}">
                <a16:creationId xmlns:a16="http://schemas.microsoft.com/office/drawing/2014/main" id="{573A1E7B-2FE7-4B8D-AEA7-1466970E7BC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1C92A49-AFFD-4999-B9DB-70CDF69C4C85}"/>
              </a:ext>
            </a:extLst>
          </p:cNvPr>
          <p:cNvSpPr>
            <a:spLocks noGrp="1"/>
          </p:cNvSpPr>
          <p:nvPr>
            <p:ph type="sldNum" sz="quarter" idx="12"/>
          </p:nvPr>
        </p:nvSpPr>
        <p:spPr/>
        <p:txBody>
          <a:bodyPr>
            <a:normAutofit lnSpcReduction="10000"/>
          </a:bodyPr>
          <a:lstStyle/>
          <a:p>
            <a:fld id="{9EF56726-D916-41A9-A7E1-404F16DDD290}" type="slidenum">
              <a:rPr lang="en-US" smtClean="0"/>
              <a:t>9</a:t>
            </a:fld>
            <a:endParaRPr lang="en-US"/>
          </a:p>
        </p:txBody>
      </p:sp>
    </p:spTree>
    <p:extLst>
      <p:ext uri="{BB962C8B-B14F-4D97-AF65-F5344CB8AC3E}">
        <p14:creationId xmlns:p14="http://schemas.microsoft.com/office/powerpoint/2010/main" val="2495782912"/>
      </p:ext>
    </p:extLst>
  </p:cSld>
  <p:clrMapOvr>
    <a:masterClrMapping/>
  </p:clrMapOvr>
</p:sld>
</file>

<file path=ppt/theme/theme1.xml><?xml version="1.0" encoding="utf-8"?>
<a:theme xmlns:a="http://schemas.openxmlformats.org/drawingml/2006/main" name="View">
  <a:themeElements>
    <a:clrScheme name="View">
      <a:dk1>
        <a:sysClr val="windowText" lastClr="000000"/>
      </a:dk1>
      <a:lt1>
        <a:sysClr val="window" lastClr="FFFFFF"/>
      </a:lt1>
      <a:dk2>
        <a:srgbClr val="564B3C"/>
      </a:dk2>
      <a:lt2>
        <a:srgbClr val="ECEDD1"/>
      </a:lt2>
      <a:accent1>
        <a:srgbClr val="93A299"/>
      </a:accent1>
      <a:accent2>
        <a:srgbClr val="CB4B30"/>
      </a:accent2>
      <a:accent3>
        <a:srgbClr val="B5AE53"/>
      </a:accent3>
      <a:accent4>
        <a:srgbClr val="6F6A7A"/>
      </a:accent4>
      <a:accent5>
        <a:srgbClr val="E8B54D"/>
      </a:accent5>
      <a:accent6>
        <a:srgbClr val="8A7952"/>
      </a:accent6>
      <a:hlink>
        <a:srgbClr val="9F9F0B"/>
      </a:hlink>
      <a:folHlink>
        <a:srgbClr val="B2B2B2"/>
      </a:folHlink>
    </a:clrScheme>
    <a:fontScheme name="View">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iew">
      <a:fillStyleLst>
        <a:solidFill>
          <a:schemeClr val="phClr"/>
        </a:solidFill>
        <a:solidFill>
          <a:schemeClr val="phClr">
            <a:tint val="60000"/>
            <a:satMod val="120000"/>
          </a:schemeClr>
        </a:solidFill>
        <a:solidFill>
          <a:schemeClr val="phClr">
            <a:shade val="75000"/>
            <a:satMod val="130000"/>
          </a:schemeClr>
        </a:solidFill>
      </a:fillStyleLst>
      <a:lnStyleLst>
        <a:ln w="9525" cap="flat" cmpd="sng" algn="ctr">
          <a:solidFill>
            <a:schemeClr val="phClr"/>
          </a:solidFill>
          <a:prstDash val="solid"/>
        </a:ln>
        <a:ln w="13970" cap="flat" cmpd="sng" algn="ctr">
          <a:solidFill>
            <a:schemeClr val="phClr"/>
          </a:solidFill>
          <a:prstDash val="solid"/>
        </a:ln>
        <a:ln w="17145" cap="flat" cmpd="sng" algn="ctr">
          <a:solidFill>
            <a:schemeClr val="phClr">
              <a:shade val="95000"/>
              <a:alpha val="95000"/>
              <a:satMod val="150000"/>
            </a:schemeClr>
          </a:solidFill>
          <a:prstDash val="solid"/>
        </a:ln>
      </a:lnStyleLst>
      <a:effectStyleLst>
        <a:effectStyle>
          <a:effectLst/>
        </a:effectStyle>
        <a:effectStyle>
          <a:effectLst>
            <a:outerShdw blurRad="50800" dist="15240" dir="5400000" algn="tl" rotWithShape="0">
              <a:srgbClr val="000000">
                <a:alpha val="75000"/>
              </a:srgbClr>
            </a:outerShdw>
          </a:effectLst>
          <a:scene3d>
            <a:camera prst="orthographicFront">
              <a:rot lat="0" lon="0" rev="0"/>
            </a:camera>
            <a:lightRig rig="brightRoom" dir="tl"/>
          </a:scene3d>
          <a:sp3d contourW="9525" prstMaterial="flat">
            <a:bevelT w="0" h="0" prst="coolSlant"/>
            <a:contourClr>
              <a:schemeClr val="phClr">
                <a:shade val="35000"/>
                <a:satMod val="130000"/>
              </a:schemeClr>
            </a:contourClr>
          </a:sp3d>
        </a:effectStyle>
        <a:effectStyle>
          <a:effectLst>
            <a:outerShdw blurRad="76200" dist="25400" dir="5400000" algn="tl" rotWithShape="0">
              <a:srgbClr val="000000">
                <a:alpha val="55000"/>
              </a:srgbClr>
            </a:outerShdw>
          </a:effectLst>
          <a:scene3d>
            <a:camera prst="orthographicFront">
              <a:rot lat="0" lon="0" rev="0"/>
            </a:camera>
            <a:lightRig rig="brightRoom" dir="tl"/>
          </a:scene3d>
          <a:sp3d contourW="19050" prstMaterial="flat">
            <a:bevelT w="0" h="0" prst="coolSlant"/>
            <a:contourClr>
              <a:schemeClr val="phClr">
                <a:shade val="35000"/>
                <a:satMod val="140000"/>
              </a:schemeClr>
            </a:contourClr>
          </a:sp3d>
        </a:effectStyle>
      </a:effectStyleLst>
      <a:bgFillStyleLst>
        <a:solidFill>
          <a:schemeClr val="phClr"/>
        </a:solidFill>
        <a:solidFill>
          <a:schemeClr val="phClr">
            <a:tint val="95000"/>
            <a:satMod val="170000"/>
          </a:schemeClr>
        </a:solidFill>
        <a:gradFill rotWithShape="1">
          <a:gsLst>
            <a:gs pos="0">
              <a:schemeClr val="phClr">
                <a:tint val="94000"/>
                <a:shade val="98000"/>
                <a:satMod val="130000"/>
                <a:lumMod val="102000"/>
              </a:schemeClr>
            </a:gs>
            <a:gs pos="100000">
              <a:schemeClr val="phClr">
                <a:tint val="98000"/>
                <a:shade val="78000"/>
                <a:satMod val="140000"/>
              </a:schemeClr>
            </a:gs>
          </a:gsLst>
          <a:path path="circle">
            <a:fillToRect l="100000" t="100000" r="100000" b="100000"/>
          </a:path>
        </a:gradFill>
      </a:bgFillStyleLst>
    </a:fmtScheme>
  </a:themeElements>
  <a:objectDefaults/>
  <a:extraClrSchemeLst/>
  <a:extLst>
    <a:ext uri="{05A4C25C-085E-4340-85A3-A5531E510DB2}">
      <thm15:themeFamily xmlns:thm15="http://schemas.microsoft.com/office/thememl/2012/main" name="View" id="{BA0EB5A6-F2D4-4F82-977B-64ADEE4A2A69}" vid="{3866257B-E5CE-4C43-9210-F2DE76BE10B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View</Template>
  <TotalTime>27554</TotalTime>
  <Words>7657</Words>
  <Application>Microsoft Office PowerPoint</Application>
  <PresentationFormat>Widescreen</PresentationFormat>
  <Paragraphs>411</Paragraphs>
  <Slides>47</Slides>
  <Notes>24</Notes>
  <HiddenSlides>0</HiddenSlides>
  <MMClips>0</MMClips>
  <ScaleCrop>false</ScaleCrop>
  <HeadingPairs>
    <vt:vector size="6" baseType="variant">
      <vt:variant>
        <vt:lpstr>Fonts Used</vt:lpstr>
      </vt:variant>
      <vt:variant>
        <vt:i4>18</vt:i4>
      </vt:variant>
      <vt:variant>
        <vt:lpstr>Theme</vt:lpstr>
      </vt:variant>
      <vt:variant>
        <vt:i4>2</vt:i4>
      </vt:variant>
      <vt:variant>
        <vt:lpstr>Slide Titles</vt:lpstr>
      </vt:variant>
      <vt:variant>
        <vt:i4>47</vt:i4>
      </vt:variant>
    </vt:vector>
  </HeadingPairs>
  <TitlesOfParts>
    <vt:vector size="67" baseType="lpstr">
      <vt:lpstr>Abadi MT Condensed Extra Bold</vt:lpstr>
      <vt:lpstr>Arial</vt:lpstr>
      <vt:lpstr>Arial Narrow</vt:lpstr>
      <vt:lpstr>Avenir Black</vt:lpstr>
      <vt:lpstr>Avenir Black Oblique</vt:lpstr>
      <vt:lpstr>Avenir Book</vt:lpstr>
      <vt:lpstr>Avenir Heavy</vt:lpstr>
      <vt:lpstr>Avenir Medium Oblique</vt:lpstr>
      <vt:lpstr>Calibri</vt:lpstr>
      <vt:lpstr>Calibri Light</vt:lpstr>
      <vt:lpstr>Century Schoolbook</vt:lpstr>
      <vt:lpstr>Chalkboard</vt:lpstr>
      <vt:lpstr>Open Sans</vt:lpstr>
      <vt:lpstr>Optima</vt:lpstr>
      <vt:lpstr>Optima ExtraBlack</vt:lpstr>
      <vt:lpstr>Symbol</vt:lpstr>
      <vt:lpstr>Times New Roman</vt:lpstr>
      <vt:lpstr>Wingdings 2</vt:lpstr>
      <vt:lpstr>View</vt:lpstr>
      <vt:lpstr>Office Theme</vt:lpstr>
      <vt:lpstr>Evolution, The Devil and The Atonement</vt:lpstr>
      <vt:lpstr>PowerPoint Presentation</vt:lpstr>
      <vt:lpstr>Genesis 3:15 -  Symbolic Application 2</vt:lpstr>
      <vt:lpstr>PowerPoint Presentation</vt:lpstr>
      <vt:lpstr>PowerPoint Presentation</vt:lpstr>
      <vt:lpstr>PowerPoint Presentation</vt:lpstr>
      <vt:lpstr>Key Questions Answered by the BASF – Origin </vt:lpstr>
      <vt:lpstr>Key Questions answered by the BASF - Death</vt:lpstr>
      <vt:lpstr>Key Questions answered by the BASF – Atonement</vt:lpstr>
      <vt:lpstr>Approach to answering the questions</vt:lpstr>
      <vt:lpstr>Approach to answering the questions</vt:lpstr>
      <vt:lpstr>PowerPoint Presentation</vt:lpstr>
      <vt:lpstr>The Devil in the BASF - Hebrews 2:14–17</vt:lpstr>
      <vt:lpstr>XII.— The Atonement and the Devil</vt:lpstr>
      <vt:lpstr>The Atonement and the Devil</vt:lpstr>
      <vt:lpstr>2433 ἱλάσκομαι [hilaskomai]</vt:lpstr>
      <vt:lpstr>2433 ἱλάσκομαι [hilaskomai]</vt:lpstr>
      <vt:lpstr>Propitiation -  Mercyseat</vt:lpstr>
      <vt:lpstr>2434 ἱλασμός [hilasmos]</vt:lpstr>
      <vt:lpstr>PowerPoint Presentation</vt:lpstr>
      <vt:lpstr>Death Resurrection – Reconciliation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Disciple’s Choice</dc:title>
  <dc:subject/>
  <dc:creator>Matt Jamieson</dc:creator>
  <cp:keywords/>
  <dc:description/>
  <cp:lastModifiedBy>James Larsen</cp:lastModifiedBy>
  <cp:revision>405</cp:revision>
  <cp:lastPrinted>2018-01-31T08:28:36Z</cp:lastPrinted>
  <dcterms:created xsi:type="dcterms:W3CDTF">2016-11-22T12:48:51Z</dcterms:created>
  <dcterms:modified xsi:type="dcterms:W3CDTF">2021-07-07T23:54:00Z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6013060</vt:lpwstr>
  </property>
  <property fmtid="{D5CDD505-2E9C-101B-9397-08002B2CF9AE}" pid="3" name="NXPowerLiteSettings">
    <vt:lpwstr>B74006B004C800</vt:lpwstr>
  </property>
  <property fmtid="{D5CDD505-2E9C-101B-9397-08002B2CF9AE}" pid="4" name="NXPowerLiteVersion">
    <vt:lpwstr>D7.1.0</vt:lpwstr>
  </property>
</Properties>
</file>